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11"/>
  </p:notesMasterIdLst>
  <p:sldIdLst>
    <p:sldId id="256" r:id="rId2"/>
    <p:sldId id="265" r:id="rId3"/>
    <p:sldId id="272" r:id="rId4"/>
    <p:sldId id="266" r:id="rId5"/>
    <p:sldId id="267" r:id="rId6"/>
    <p:sldId id="270" r:id="rId7"/>
    <p:sldId id="269" r:id="rId8"/>
    <p:sldId id="271" r:id="rId9"/>
    <p:sldId id="268" r:id="rId10"/>
  </p:sldIdLst>
  <p:sldSz cx="12192000" cy="6858000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016D4-661E-4BB8-822A-E8608D56747F}" v="205" dt="2022-07-13T10:01:05.698"/>
    <p1510:client id="{A83ECB9C-483D-306B-B7AD-D6A20F833616}" v="41" dt="2022-07-13T09:44:31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5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B9A83-CDAF-46C9-AC93-311D4A057BD0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E4251-1AC2-41C9-9E23-22355C324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70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6F7-36B4-4F6F-A882-556DD3398D07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523-FDD3-48D2-83AC-D65F55BB3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55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6F7-36B4-4F6F-A882-556DD3398D07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523-FDD3-48D2-83AC-D65F55BB3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69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6F7-36B4-4F6F-A882-556DD3398D07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523-FDD3-48D2-83AC-D65F55BB3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0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6F7-36B4-4F6F-A882-556DD3398D07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523-FDD3-48D2-83AC-D65F55BB3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9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6F7-36B4-4F6F-A882-556DD3398D07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523-FDD3-48D2-83AC-D65F55BB3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77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6F7-36B4-4F6F-A882-556DD3398D07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523-FDD3-48D2-83AC-D65F55BB3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11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6F7-36B4-4F6F-A882-556DD3398D07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523-FDD3-48D2-83AC-D65F55BB3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2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6F7-36B4-4F6F-A882-556DD3398D07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523-FDD3-48D2-83AC-D65F55BB3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8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6F7-36B4-4F6F-A882-556DD3398D07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523-FDD3-48D2-83AC-D65F55BB3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94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6F7-36B4-4F6F-A882-556DD3398D07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523-FDD3-48D2-83AC-D65F55BB3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57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6F7-36B4-4F6F-A882-556DD3398D07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523-FDD3-48D2-83AC-D65F55BB3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21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0D06F7-36B4-4F6F-A882-556DD3398D07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B8523-FDD3-48D2-83AC-D65F55BB3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25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8A8A9C-B1CB-4CF0-BE90-088F2808E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533" y="1723061"/>
            <a:ext cx="10265790" cy="3292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000" kern="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明朝" panose="02020600040205080304" pitchFamily="18" charset="-128"/>
              </a:rPr>
              <a:t>イノベーション理数探究基礎</a:t>
            </a:r>
            <a:br>
              <a:rPr lang="en-US" altLang="ja-JP" sz="4000" kern="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明朝" panose="02020600040205080304" pitchFamily="18" charset="-128"/>
              </a:rPr>
            </a:br>
            <a:r>
              <a:rPr lang="ja-JP" altLang="en-US" kern="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明朝" panose="02020600040205080304" pitchFamily="18" charset="-128"/>
              </a:rPr>
              <a:t>ミニ探究</a:t>
            </a:r>
            <a:r>
              <a:rPr lang="en-US" altLang="ja-JP" kern="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明朝" panose="02020600040205080304" pitchFamily="18" charset="-128"/>
              </a:rPr>
              <a:t>Ⅱ</a:t>
            </a:r>
            <a:r>
              <a:rPr lang="ja-JP" altLang="en-US" kern="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明朝" panose="02020600040205080304" pitchFamily="18" charset="-128"/>
              </a:rPr>
              <a:t>　化学分野</a:t>
            </a:r>
            <a:br>
              <a:rPr lang="en-US" altLang="ja-JP" kern="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明朝" panose="02020600040205080304" pitchFamily="18" charset="-128"/>
              </a:rPr>
            </a:br>
            <a:br>
              <a:rPr lang="en-US" altLang="ja-JP" kern="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明朝" panose="02020600040205080304" pitchFamily="18" charset="-128"/>
              </a:rPr>
            </a:br>
            <a:r>
              <a:rPr lang="ja-JP" altLang="ja-JP" sz="3600" kern="0" spc="4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明朝" panose="02020609040205080304" pitchFamily="17" charset="-128"/>
              </a:rPr>
              <a:t>『量る</a:t>
            </a:r>
            <a:r>
              <a:rPr lang="en-US" altLang="ja-JP" sz="3600" kern="0" spc="4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明朝" panose="02020609040205080304" pitchFamily="17" charset="-128"/>
              </a:rPr>
              <a:t>!</a:t>
            </a:r>
            <a:r>
              <a:rPr lang="ja-JP" altLang="ja-JP" sz="3600" kern="0" spc="4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明朝" panose="02020609040205080304" pitchFamily="17" charset="-128"/>
              </a:rPr>
              <a:t>計る</a:t>
            </a:r>
            <a:r>
              <a:rPr lang="en-US" altLang="ja-JP" sz="3600" kern="0" spc="4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明朝" panose="02020609040205080304" pitchFamily="17" charset="-128"/>
              </a:rPr>
              <a:t>!</a:t>
            </a:r>
            <a:r>
              <a:rPr lang="ja-JP" altLang="ja-JP" sz="3600" kern="0" spc="4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明朝" panose="02020609040205080304" pitchFamily="17" charset="-128"/>
              </a:rPr>
              <a:t>測る</a:t>
            </a:r>
            <a:r>
              <a:rPr lang="en-US" altLang="ja-JP" sz="3600" kern="0" spc="4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明朝" panose="02020609040205080304" pitchFamily="17" charset="-128"/>
              </a:rPr>
              <a:t>!</a:t>
            </a:r>
            <a:r>
              <a:rPr lang="ja-JP" altLang="ja-JP" sz="3600" kern="0" spc="4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明朝" panose="02020609040205080304" pitchFamily="17" charset="-128"/>
              </a:rPr>
              <a:t>～液体の体積を量る～』</a:t>
            </a:r>
            <a:endParaRPr kumimoji="1" lang="ja-JP" altLang="en-US" sz="34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4BDA689-EC00-4EA4-A971-4CDAE972C155}"/>
              </a:ext>
            </a:extLst>
          </p:cNvPr>
          <p:cNvGrpSpPr/>
          <p:nvPr/>
        </p:nvGrpSpPr>
        <p:grpSpPr>
          <a:xfrm>
            <a:off x="-2" y="-4059"/>
            <a:ext cx="12192002" cy="6878631"/>
            <a:chOff x="-2" y="-4059"/>
            <a:chExt cx="12192002" cy="6878631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3735FF3B-5644-49B6-8FD9-F9ED094FEA39}"/>
                </a:ext>
              </a:extLst>
            </p:cNvPr>
            <p:cNvGrpSpPr/>
            <p:nvPr/>
          </p:nvGrpSpPr>
          <p:grpSpPr>
            <a:xfrm>
              <a:off x="-2" y="-4059"/>
              <a:ext cx="12192002" cy="6878631"/>
              <a:chOff x="-2" y="-4059"/>
              <a:chExt cx="12192002" cy="6878631"/>
            </a:xfrm>
          </p:grpSpPr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DD27D2F3-BE8D-44B2-80BA-79C37B6B8B4F}"/>
                  </a:ext>
                </a:extLst>
              </p:cNvPr>
              <p:cNvSpPr/>
              <p:nvPr/>
            </p:nvSpPr>
            <p:spPr>
              <a:xfrm>
                <a:off x="-2" y="6449676"/>
                <a:ext cx="12192001" cy="42489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5A489FAF-4205-4A4E-ABD1-EAFAA7FCE15F}"/>
                  </a:ext>
                </a:extLst>
              </p:cNvPr>
              <p:cNvSpPr/>
              <p:nvPr/>
            </p:nvSpPr>
            <p:spPr>
              <a:xfrm>
                <a:off x="0" y="-54"/>
                <a:ext cx="12192000" cy="583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B51BD5F-D9E8-4C08-A7A4-5D4A979DFEC2}"/>
                  </a:ext>
                </a:extLst>
              </p:cNvPr>
              <p:cNvSpPr txBox="1"/>
              <p:nvPr/>
            </p:nvSpPr>
            <p:spPr>
              <a:xfrm>
                <a:off x="674040" y="68219"/>
                <a:ext cx="4479852" cy="475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ja-JP" altLang="ja-JP" sz="2400" b="1" kern="100">
                    <a:ln>
                      <a:noFill/>
                    </a:ln>
                    <a:solidFill>
                      <a:schemeClr val="bg1"/>
                    </a:solidFill>
                    <a:latin typeface="游明朝" panose="02020400000000000000" pitchFamily="18" charset="-128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宮城県</a:t>
                </a:r>
                <a:r>
                  <a:rPr lang="ja-JP" altLang="ja-JP" sz="2400" b="1">
                    <a:ln>
                      <a:noFill/>
                    </a:ln>
                    <a:solidFill>
                      <a:schemeClr val="bg1"/>
                    </a:solidFill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仙台第三高等学校</a:t>
                </a:r>
                <a:endParaRPr lang="ja-JP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2F88920-2534-4D4D-8ADF-CABF08CE116E}"/>
                  </a:ext>
                </a:extLst>
              </p:cNvPr>
              <p:cNvSpPr txBox="1"/>
              <p:nvPr/>
            </p:nvSpPr>
            <p:spPr>
              <a:xfrm>
                <a:off x="5919589" y="6466301"/>
                <a:ext cx="57681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>
                    <a:solidFill>
                      <a:schemeClr val="bg1"/>
                    </a:solidFill>
                  </a:rPr>
                  <a:t>Miyagi Prefectural</a:t>
                </a:r>
                <a:r>
                  <a:rPr lang="ja-JP" altLang="en-US" sz="200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</a:rPr>
                  <a:t>Sendai </a:t>
                </a:r>
                <a:r>
                  <a:rPr lang="en-US" altLang="ja-JP" sz="2000" err="1">
                    <a:solidFill>
                      <a:schemeClr val="bg1"/>
                    </a:solidFill>
                  </a:rPr>
                  <a:t>Daisan</a:t>
                </a:r>
                <a:r>
                  <a:rPr lang="ja-JP" altLang="en-US" sz="200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</a:rPr>
                  <a:t>Senior High School</a:t>
                </a:r>
              </a:p>
            </p:txBody>
          </p:sp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A55EF8F4-960D-44DF-8C37-540C5C332945}"/>
                  </a:ext>
                </a:extLst>
              </p:cNvPr>
              <p:cNvPicPr/>
              <p:nvPr/>
            </p:nvPicPr>
            <p:blipFill>
              <a:blip r:embed="rId2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400"/>
                        </a14:imgEffect>
                        <a14:imgEffect>
                          <a14:saturation sat="37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0" y="-4059"/>
                <a:ext cx="648000" cy="61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D86B2476-AE8B-44C8-BF75-B94E5462405F}"/>
                  </a:ext>
                </a:extLst>
              </p:cNvPr>
              <p:cNvSpPr/>
              <p:nvPr/>
            </p:nvSpPr>
            <p:spPr>
              <a:xfrm>
                <a:off x="11225323" y="43425"/>
                <a:ext cx="828000" cy="487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8828A39-AFAB-45E2-A924-6A765A113A81}"/>
                  </a:ext>
                </a:extLst>
              </p:cNvPr>
              <p:cNvSpPr txBox="1"/>
              <p:nvPr/>
            </p:nvSpPr>
            <p:spPr>
              <a:xfrm>
                <a:off x="11587940" y="6494137"/>
                <a:ext cx="504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/>
                  <a:t>１</a:t>
                </a:r>
              </a:p>
            </p:txBody>
          </p:sp>
        </p:grp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84331643-7C1D-47D0-BCE7-6E7D9192F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2286" y="58774"/>
              <a:ext cx="781887" cy="472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079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FA15F0-76B2-433F-9203-B141F1D4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86" y="725444"/>
            <a:ext cx="10515600" cy="1325562"/>
          </a:xfrm>
        </p:spPr>
        <p:txBody>
          <a:bodyPr/>
          <a:lstStyle/>
          <a:p>
            <a:r>
              <a:rPr kumimoji="1" lang="ja-JP" altLang="en-US"/>
              <a:t>○目的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A9708A-2EE3-42BF-BC21-8CB84C60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2067631"/>
            <a:ext cx="10515600" cy="2244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kern="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明朝" panose="02020609040205080304" pitchFamily="17" charset="-128"/>
              </a:rPr>
              <a:t>　</a:t>
            </a:r>
            <a:r>
              <a:rPr lang="ja-JP" altLang="ja-JP" sz="4800" kern="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ＭＳ 明朝" panose="02020609040205080304" pitchFamily="17" charset="-128"/>
              </a:rPr>
              <a:t>複数のガラス器具で液体の体積を量る技能を高める。また，ガラス器具による精度の違いを知る。</a:t>
            </a:r>
            <a:endParaRPr lang="ja-JP" altLang="ja-JP" sz="48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104F2DF-0535-4403-A952-9CB2BF8A5C68}"/>
              </a:ext>
            </a:extLst>
          </p:cNvPr>
          <p:cNvGrpSpPr/>
          <p:nvPr/>
        </p:nvGrpSpPr>
        <p:grpSpPr>
          <a:xfrm>
            <a:off x="-2" y="-4059"/>
            <a:ext cx="12192002" cy="6878631"/>
            <a:chOff x="-2" y="-4059"/>
            <a:chExt cx="12192002" cy="6878631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101E7C64-C658-49F7-A323-148FC06E1535}"/>
                </a:ext>
              </a:extLst>
            </p:cNvPr>
            <p:cNvGrpSpPr/>
            <p:nvPr/>
          </p:nvGrpSpPr>
          <p:grpSpPr>
            <a:xfrm>
              <a:off x="-2" y="-4059"/>
              <a:ext cx="12192002" cy="6878631"/>
              <a:chOff x="-2" y="-4059"/>
              <a:chExt cx="12192002" cy="6878631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36EC4755-FE1B-41DC-91D7-B9F92D66F69E}"/>
                  </a:ext>
                </a:extLst>
              </p:cNvPr>
              <p:cNvSpPr/>
              <p:nvPr/>
            </p:nvSpPr>
            <p:spPr>
              <a:xfrm>
                <a:off x="-2" y="6449676"/>
                <a:ext cx="12192001" cy="42489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3C1C4C37-E079-4069-B736-9510B0795E7D}"/>
                  </a:ext>
                </a:extLst>
              </p:cNvPr>
              <p:cNvSpPr/>
              <p:nvPr/>
            </p:nvSpPr>
            <p:spPr>
              <a:xfrm>
                <a:off x="0" y="-54"/>
                <a:ext cx="12192000" cy="583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3F57D17-E6C5-4803-95A9-470318B7D60D}"/>
                  </a:ext>
                </a:extLst>
              </p:cNvPr>
              <p:cNvSpPr txBox="1"/>
              <p:nvPr/>
            </p:nvSpPr>
            <p:spPr>
              <a:xfrm>
                <a:off x="674040" y="68219"/>
                <a:ext cx="4479852" cy="475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ja-JP" altLang="ja-JP" sz="2400" b="1" kern="100">
                    <a:ln>
                      <a:noFill/>
                    </a:ln>
                    <a:solidFill>
                      <a:schemeClr val="bg1"/>
                    </a:solidFill>
                    <a:latin typeface="游明朝" panose="02020400000000000000" pitchFamily="18" charset="-128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宮城県</a:t>
                </a:r>
                <a:r>
                  <a:rPr lang="ja-JP" altLang="ja-JP" sz="2400" b="1">
                    <a:ln>
                      <a:noFill/>
                    </a:ln>
                    <a:solidFill>
                      <a:schemeClr val="bg1"/>
                    </a:solidFill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仙台第三高等学校</a:t>
                </a:r>
                <a:endParaRPr lang="ja-JP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56DC552-2678-43CB-B7BB-7F173172A910}"/>
                  </a:ext>
                </a:extLst>
              </p:cNvPr>
              <p:cNvSpPr txBox="1"/>
              <p:nvPr/>
            </p:nvSpPr>
            <p:spPr>
              <a:xfrm>
                <a:off x="5919589" y="6466301"/>
                <a:ext cx="57681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>
                    <a:solidFill>
                      <a:schemeClr val="bg1"/>
                    </a:solidFill>
                  </a:rPr>
                  <a:t>Miyagi Prefectural</a:t>
                </a:r>
                <a:r>
                  <a:rPr lang="ja-JP" altLang="en-US" sz="200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</a:rPr>
                  <a:t>Sendai </a:t>
                </a:r>
                <a:r>
                  <a:rPr lang="en-US" altLang="ja-JP" sz="2000" err="1">
                    <a:solidFill>
                      <a:schemeClr val="bg1"/>
                    </a:solidFill>
                  </a:rPr>
                  <a:t>Daisan</a:t>
                </a:r>
                <a:r>
                  <a:rPr lang="ja-JP" altLang="en-US" sz="200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</a:rPr>
                  <a:t>Senior High School</a:t>
                </a:r>
              </a:p>
            </p:txBody>
          </p:sp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FED560AB-5CBA-478B-908F-0D0C52501249}"/>
                  </a:ext>
                </a:extLst>
              </p:cNvPr>
              <p:cNvPicPr/>
              <p:nvPr/>
            </p:nvPicPr>
            <p:blipFill>
              <a:blip r:embed="rId2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400"/>
                        </a14:imgEffect>
                        <a14:imgEffect>
                          <a14:saturation sat="37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0" y="-4059"/>
                <a:ext cx="648000" cy="61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AC9B049E-9843-4AE5-A858-938D8F5F14F9}"/>
                  </a:ext>
                </a:extLst>
              </p:cNvPr>
              <p:cNvSpPr/>
              <p:nvPr/>
            </p:nvSpPr>
            <p:spPr>
              <a:xfrm>
                <a:off x="11225323" y="43425"/>
                <a:ext cx="828000" cy="487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EFACA75-E9E2-4DBB-B12C-819676E4B405}"/>
                  </a:ext>
                </a:extLst>
              </p:cNvPr>
              <p:cNvSpPr txBox="1"/>
              <p:nvPr/>
            </p:nvSpPr>
            <p:spPr>
              <a:xfrm>
                <a:off x="11587940" y="6494137"/>
                <a:ext cx="504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kumimoji="1" lang="ja-JP" altLang="en-US">
                    <a:ea typeface="ＭＳ Ｐゴシック"/>
                  </a:rPr>
                  <a:t>２</a:t>
                </a:r>
                <a:endParaRPr kumimoji="1" lang="ja-JP" altLang="en-US"/>
              </a:p>
            </p:txBody>
          </p:sp>
        </p:grp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C202D15B-B351-420B-9985-35B367EF5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2286" y="58774"/>
              <a:ext cx="781887" cy="472410"/>
            </a:xfrm>
            <a:prstGeom prst="rect">
              <a:avLst/>
            </a:prstGeom>
          </p:spPr>
        </p:pic>
      </p:grp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612516D0-D620-4F0C-8F83-04FD8593FE37}"/>
              </a:ext>
            </a:extLst>
          </p:cNvPr>
          <p:cNvSpPr txBox="1">
            <a:spLocks/>
          </p:cNvSpPr>
          <p:nvPr/>
        </p:nvSpPr>
        <p:spPr>
          <a:xfrm>
            <a:off x="983484" y="4558797"/>
            <a:ext cx="10022003" cy="8462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ja-JP" altLang="en-US" sz="4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ＭＳ 明朝" panose="02020609040205080304" pitchFamily="17" charset="-128"/>
              </a:rPr>
              <a:t>可能な限り丁寧に測定することが必要</a:t>
            </a:r>
            <a:r>
              <a:rPr lang="ja-JP" altLang="ja-JP" sz="4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ＭＳ 明朝" panose="02020609040205080304" pitchFamily="17" charset="-128"/>
              </a:rPr>
              <a:t>。</a:t>
            </a:r>
            <a:endParaRPr lang="ja-JP" altLang="ja-JP" sz="4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A8F52-0711-4957-A752-E70CDB11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00" y="424393"/>
            <a:ext cx="10515600" cy="1325562"/>
          </a:xfrm>
        </p:spPr>
        <p:txBody>
          <a:bodyPr/>
          <a:lstStyle/>
          <a:p>
            <a:r>
              <a:rPr kumimoji="1" lang="ja-JP" altLang="en-US"/>
              <a:t>本日の材料</a:t>
            </a:r>
            <a:endParaRPr kumimoji="1" lang="ja-JP" altLang="en-US">
              <a:highlight>
                <a:srgbClr val="FFFF00"/>
              </a:highlight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4A9E1D-AC76-4E6E-BC70-8EC0D71E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00" y="1766580"/>
            <a:ext cx="1022492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/>
              <a:t>ガラスです。</a:t>
            </a:r>
            <a:endParaRPr kumimoji="1" lang="en-US" altLang="ja-JP" sz="4400"/>
          </a:p>
          <a:p>
            <a:pPr marL="0" indent="0">
              <a:buNone/>
            </a:pPr>
            <a:r>
              <a:rPr kumimoji="1" lang="ja-JP" altLang="en-US" sz="4400"/>
              <a:t>割れます。</a:t>
            </a:r>
            <a:endParaRPr kumimoji="1" lang="en-US" altLang="ja-JP" sz="4400"/>
          </a:p>
          <a:p>
            <a:pPr marL="0" indent="0">
              <a:buNone/>
            </a:pPr>
            <a:r>
              <a:rPr kumimoji="1" lang="ja-JP" altLang="en-US" sz="4400"/>
              <a:t>（約</a:t>
            </a:r>
            <a:r>
              <a:rPr kumimoji="1" lang="en-US" altLang="ja-JP" sz="4400"/>
              <a:t>2000</a:t>
            </a:r>
            <a:r>
              <a:rPr kumimoji="1" lang="ja-JP" altLang="en-US" sz="4400"/>
              <a:t>円）</a:t>
            </a:r>
            <a:endParaRPr kumimoji="1" lang="en-US" altLang="ja-JP" sz="4400"/>
          </a:p>
          <a:p>
            <a:pPr marL="0" indent="0">
              <a:buNone/>
            </a:pPr>
            <a:endParaRPr kumimoji="1" lang="en-US" altLang="ja-JP" sz="4400"/>
          </a:p>
          <a:p>
            <a:pPr marL="0" indent="0">
              <a:buNone/>
            </a:pPr>
            <a:r>
              <a:rPr kumimoji="1" lang="ja-JP" altLang="en-US" sz="4400"/>
              <a:t>丁寧に</a:t>
            </a:r>
            <a:endParaRPr kumimoji="1" lang="en-US" altLang="ja-JP" sz="4400"/>
          </a:p>
          <a:p>
            <a:pPr marL="0" indent="0">
              <a:buNone/>
            </a:pPr>
            <a:r>
              <a:rPr kumimoji="1" lang="ja-JP" altLang="en-US" sz="4400"/>
              <a:t>扱って下さい。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78028B8-0E60-4444-BCFB-C5B32F9C9ECE}"/>
              </a:ext>
            </a:extLst>
          </p:cNvPr>
          <p:cNvGrpSpPr/>
          <p:nvPr/>
        </p:nvGrpSpPr>
        <p:grpSpPr>
          <a:xfrm>
            <a:off x="-2" y="-4059"/>
            <a:ext cx="12192002" cy="6878631"/>
            <a:chOff x="-2" y="-4059"/>
            <a:chExt cx="12192002" cy="687863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27FCDF9-BB65-49BF-B7A6-773084FEAF9B}"/>
                </a:ext>
              </a:extLst>
            </p:cNvPr>
            <p:cNvGrpSpPr/>
            <p:nvPr/>
          </p:nvGrpSpPr>
          <p:grpSpPr>
            <a:xfrm>
              <a:off x="-2" y="-4059"/>
              <a:ext cx="12192002" cy="6878631"/>
              <a:chOff x="-2" y="-4059"/>
              <a:chExt cx="12192002" cy="6878631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731B3A5A-D13D-4E05-91AF-DE84EB103290}"/>
                  </a:ext>
                </a:extLst>
              </p:cNvPr>
              <p:cNvSpPr/>
              <p:nvPr/>
            </p:nvSpPr>
            <p:spPr>
              <a:xfrm>
                <a:off x="-2" y="6449676"/>
                <a:ext cx="12192001" cy="42489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F8F1088E-BAA1-49B4-A59D-DAD5F7F29FA3}"/>
                  </a:ext>
                </a:extLst>
              </p:cNvPr>
              <p:cNvSpPr/>
              <p:nvPr/>
            </p:nvSpPr>
            <p:spPr>
              <a:xfrm>
                <a:off x="0" y="-54"/>
                <a:ext cx="12192000" cy="583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351CF47-3840-4F02-8F89-3D0F2D5D2455}"/>
                  </a:ext>
                </a:extLst>
              </p:cNvPr>
              <p:cNvSpPr txBox="1"/>
              <p:nvPr/>
            </p:nvSpPr>
            <p:spPr>
              <a:xfrm>
                <a:off x="674040" y="68219"/>
                <a:ext cx="4479852" cy="475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ja-JP" altLang="ja-JP" sz="2400" b="1" kern="100">
                    <a:ln>
                      <a:noFill/>
                    </a:ln>
                    <a:solidFill>
                      <a:schemeClr val="bg1"/>
                    </a:solidFill>
                    <a:latin typeface="游明朝" panose="02020400000000000000" pitchFamily="18" charset="-128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宮城県</a:t>
                </a:r>
                <a:r>
                  <a:rPr lang="ja-JP" altLang="ja-JP" sz="2400" b="1">
                    <a:ln>
                      <a:noFill/>
                    </a:ln>
                    <a:solidFill>
                      <a:schemeClr val="bg1"/>
                    </a:solidFill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仙台第三高等学校</a:t>
                </a:r>
                <a:endParaRPr lang="ja-JP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8E7674E-737C-4C6D-9E6B-C58521DC9A2F}"/>
                  </a:ext>
                </a:extLst>
              </p:cNvPr>
              <p:cNvSpPr txBox="1"/>
              <p:nvPr/>
            </p:nvSpPr>
            <p:spPr>
              <a:xfrm>
                <a:off x="5919589" y="6466301"/>
                <a:ext cx="57681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>
                    <a:solidFill>
                      <a:schemeClr val="bg1"/>
                    </a:solidFill>
                  </a:rPr>
                  <a:t>Miyagi Prefectural</a:t>
                </a:r>
                <a:r>
                  <a:rPr lang="ja-JP" altLang="en-US" sz="200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</a:rPr>
                  <a:t>Sendai </a:t>
                </a:r>
                <a:r>
                  <a:rPr lang="en-US" altLang="ja-JP" sz="2000" err="1">
                    <a:solidFill>
                      <a:schemeClr val="bg1"/>
                    </a:solidFill>
                  </a:rPr>
                  <a:t>Daisan</a:t>
                </a:r>
                <a:r>
                  <a:rPr lang="ja-JP" altLang="en-US" sz="200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</a:rPr>
                  <a:t>Senior High School</a:t>
                </a:r>
              </a:p>
            </p:txBody>
          </p:sp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8FE43211-20BB-4F16-8704-3E76673C6586}"/>
                  </a:ext>
                </a:extLst>
              </p:cNvPr>
              <p:cNvPicPr/>
              <p:nvPr/>
            </p:nvPicPr>
            <p:blipFill>
              <a:blip r:embed="rId2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400"/>
                        </a14:imgEffect>
                        <a14:imgEffect>
                          <a14:saturation sat="37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0" y="-4059"/>
                <a:ext cx="648000" cy="61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B7D3BDD-20D7-419B-9C49-9A73775AB3C3}"/>
                  </a:ext>
                </a:extLst>
              </p:cNvPr>
              <p:cNvSpPr/>
              <p:nvPr/>
            </p:nvSpPr>
            <p:spPr>
              <a:xfrm>
                <a:off x="11225323" y="43425"/>
                <a:ext cx="828000" cy="487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D1AC07D-D109-4BA9-8F23-7AF3AC560ED0}"/>
                  </a:ext>
                </a:extLst>
              </p:cNvPr>
              <p:cNvSpPr txBox="1"/>
              <p:nvPr/>
            </p:nvSpPr>
            <p:spPr>
              <a:xfrm>
                <a:off x="11587940" y="6494137"/>
                <a:ext cx="504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kumimoji="1" lang="ja-JP" altLang="en-US">
                    <a:ea typeface="ＭＳ Ｐゴシック"/>
                  </a:rPr>
                  <a:t>３</a:t>
                </a:r>
                <a:endParaRPr kumimoji="1" lang="ja-JP" altLang="en-US"/>
              </a:p>
            </p:txBody>
          </p:sp>
        </p:grp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DBC7D9A-98A8-4815-8D67-2BFA4D4BC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2286" y="58774"/>
              <a:ext cx="781887" cy="472410"/>
            </a:xfrm>
            <a:prstGeom prst="rect">
              <a:avLst/>
            </a:prstGeom>
          </p:spPr>
        </p:pic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1A3E7957-C9A1-4911-B82D-DC2F7C92F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419" y="800723"/>
            <a:ext cx="7365075" cy="55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A8F52-0711-4957-A752-E70CDB11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93" y="566641"/>
            <a:ext cx="11222180" cy="1325562"/>
          </a:xfrm>
        </p:spPr>
        <p:txBody>
          <a:bodyPr/>
          <a:lstStyle/>
          <a:p>
            <a:r>
              <a:rPr kumimoji="1" lang="ja-JP" altLang="en-US" dirty="0"/>
              <a:t>温度と水の密度の関係　　</a:t>
            </a:r>
            <a:r>
              <a:rPr kumimoji="1" lang="en-US" altLang="ja-JP" dirty="0">
                <a:highlight>
                  <a:srgbClr val="FFFF00"/>
                </a:highlight>
              </a:rPr>
              <a:t>50mL</a:t>
            </a:r>
            <a:r>
              <a:rPr kumimoji="1" lang="ja-JP" altLang="en-US" dirty="0">
                <a:highlight>
                  <a:srgbClr val="FFFF00"/>
                </a:highlight>
              </a:rPr>
              <a:t>（</a:t>
            </a:r>
            <a:r>
              <a:rPr kumimoji="1" lang="en-US" altLang="ja-JP" dirty="0">
                <a:highlight>
                  <a:srgbClr val="FFFF00"/>
                </a:highlight>
              </a:rPr>
              <a:t>cm</a:t>
            </a:r>
            <a:r>
              <a:rPr kumimoji="1" lang="en-US" altLang="ja-JP" baseline="30000" dirty="0">
                <a:highlight>
                  <a:srgbClr val="FFFF00"/>
                </a:highlight>
              </a:rPr>
              <a:t>3</a:t>
            </a:r>
            <a:r>
              <a:rPr kumimoji="1" lang="ja-JP" altLang="en-US" dirty="0">
                <a:highlight>
                  <a:srgbClr val="FFFF00"/>
                </a:highlight>
              </a:rPr>
              <a:t>）は何</a:t>
            </a:r>
            <a:r>
              <a:rPr kumimoji="1" lang="en-US" altLang="ja-JP" dirty="0">
                <a:highlight>
                  <a:srgbClr val="FFFF00"/>
                </a:highlight>
              </a:rPr>
              <a:t>g</a:t>
            </a:r>
            <a:r>
              <a:rPr kumimoji="1" lang="ja-JP" altLang="en-US" dirty="0">
                <a:highlight>
                  <a:srgbClr val="FFFF00"/>
                </a:highlight>
              </a:rPr>
              <a:t>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4A9E1D-AC76-4E6E-BC70-8EC0D71EF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78028B8-0E60-4444-BCFB-C5B32F9C9ECE}"/>
              </a:ext>
            </a:extLst>
          </p:cNvPr>
          <p:cNvGrpSpPr/>
          <p:nvPr/>
        </p:nvGrpSpPr>
        <p:grpSpPr>
          <a:xfrm>
            <a:off x="-2" y="-4059"/>
            <a:ext cx="12192002" cy="6878631"/>
            <a:chOff x="-2" y="-4059"/>
            <a:chExt cx="12192002" cy="687863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27FCDF9-BB65-49BF-B7A6-773084FEAF9B}"/>
                </a:ext>
              </a:extLst>
            </p:cNvPr>
            <p:cNvGrpSpPr/>
            <p:nvPr/>
          </p:nvGrpSpPr>
          <p:grpSpPr>
            <a:xfrm>
              <a:off x="-2" y="-4059"/>
              <a:ext cx="12192002" cy="6878631"/>
              <a:chOff x="-2" y="-4059"/>
              <a:chExt cx="12192002" cy="6878631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731B3A5A-D13D-4E05-91AF-DE84EB103290}"/>
                  </a:ext>
                </a:extLst>
              </p:cNvPr>
              <p:cNvSpPr/>
              <p:nvPr/>
            </p:nvSpPr>
            <p:spPr>
              <a:xfrm>
                <a:off x="-2" y="6449676"/>
                <a:ext cx="12192001" cy="42489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F8F1088E-BAA1-49B4-A59D-DAD5F7F29FA3}"/>
                  </a:ext>
                </a:extLst>
              </p:cNvPr>
              <p:cNvSpPr/>
              <p:nvPr/>
            </p:nvSpPr>
            <p:spPr>
              <a:xfrm>
                <a:off x="0" y="-54"/>
                <a:ext cx="12192000" cy="583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351CF47-3840-4F02-8F89-3D0F2D5D2455}"/>
                  </a:ext>
                </a:extLst>
              </p:cNvPr>
              <p:cNvSpPr txBox="1"/>
              <p:nvPr/>
            </p:nvSpPr>
            <p:spPr>
              <a:xfrm>
                <a:off x="674040" y="68219"/>
                <a:ext cx="4479852" cy="475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ja-JP" altLang="ja-JP" sz="2400" b="1" kern="100">
                    <a:ln>
                      <a:noFill/>
                    </a:ln>
                    <a:solidFill>
                      <a:schemeClr val="bg1"/>
                    </a:solidFill>
                    <a:latin typeface="游明朝" panose="02020400000000000000" pitchFamily="18" charset="-128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宮城県</a:t>
                </a:r>
                <a:r>
                  <a:rPr lang="ja-JP" altLang="ja-JP" sz="2400" b="1">
                    <a:ln>
                      <a:noFill/>
                    </a:ln>
                    <a:solidFill>
                      <a:schemeClr val="bg1"/>
                    </a:solidFill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仙台第三高等学校</a:t>
                </a:r>
                <a:endParaRPr lang="ja-JP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8E7674E-737C-4C6D-9E6B-C58521DC9A2F}"/>
                  </a:ext>
                </a:extLst>
              </p:cNvPr>
              <p:cNvSpPr txBox="1"/>
              <p:nvPr/>
            </p:nvSpPr>
            <p:spPr>
              <a:xfrm>
                <a:off x="5919589" y="6466301"/>
                <a:ext cx="57681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>
                    <a:solidFill>
                      <a:schemeClr val="bg1"/>
                    </a:solidFill>
                  </a:rPr>
                  <a:t>Miyagi Prefectural</a:t>
                </a:r>
                <a:r>
                  <a:rPr lang="ja-JP" altLang="en-US" sz="200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</a:rPr>
                  <a:t>Sendai </a:t>
                </a:r>
                <a:r>
                  <a:rPr lang="en-US" altLang="ja-JP" sz="2000" err="1">
                    <a:solidFill>
                      <a:schemeClr val="bg1"/>
                    </a:solidFill>
                  </a:rPr>
                  <a:t>Daisan</a:t>
                </a:r>
                <a:r>
                  <a:rPr lang="ja-JP" altLang="en-US" sz="200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</a:rPr>
                  <a:t>Senior High School</a:t>
                </a:r>
              </a:p>
            </p:txBody>
          </p:sp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8FE43211-20BB-4F16-8704-3E76673C6586}"/>
                  </a:ext>
                </a:extLst>
              </p:cNvPr>
              <p:cNvPicPr/>
              <p:nvPr/>
            </p:nvPicPr>
            <p:blipFill>
              <a:blip r:embed="rId2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400"/>
                        </a14:imgEffect>
                        <a14:imgEffect>
                          <a14:saturation sat="37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0" y="-4059"/>
                <a:ext cx="648000" cy="61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B7D3BDD-20D7-419B-9C49-9A73775AB3C3}"/>
                  </a:ext>
                </a:extLst>
              </p:cNvPr>
              <p:cNvSpPr/>
              <p:nvPr/>
            </p:nvSpPr>
            <p:spPr>
              <a:xfrm>
                <a:off x="11225323" y="43425"/>
                <a:ext cx="828000" cy="487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D1AC07D-D109-4BA9-8F23-7AF3AC560ED0}"/>
                  </a:ext>
                </a:extLst>
              </p:cNvPr>
              <p:cNvSpPr txBox="1"/>
              <p:nvPr/>
            </p:nvSpPr>
            <p:spPr>
              <a:xfrm>
                <a:off x="11530173" y="6477458"/>
                <a:ext cx="504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kumimoji="1" lang="ja-JP" altLang="en-US">
                    <a:ea typeface="ＭＳ Ｐゴシック"/>
                  </a:rPr>
                  <a:t>４</a:t>
                </a:r>
                <a:endParaRPr kumimoji="1" lang="ja-JP" altLang="en-US"/>
              </a:p>
            </p:txBody>
          </p:sp>
        </p:grp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DBC7D9A-98A8-4815-8D67-2BFA4D4BC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2286" y="58774"/>
              <a:ext cx="781887" cy="472410"/>
            </a:xfrm>
            <a:prstGeom prst="rect">
              <a:avLst/>
            </a:prstGeom>
          </p:spPr>
        </p:pic>
      </p:grpSp>
      <p:pic>
        <p:nvPicPr>
          <p:cNvPr id="24" name="図 23">
            <a:extLst>
              <a:ext uri="{FF2B5EF4-FFF2-40B4-BE49-F238E27FC236}">
                <a16:creationId xmlns:a16="http://schemas.microsoft.com/office/drawing/2014/main" id="{5FC1F8EF-7C6B-4F91-8FCE-3E2CA3290D4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97" y="1677881"/>
            <a:ext cx="8760384" cy="4637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43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A8F52-0711-4957-A752-E70CDB11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2011680"/>
          </a:xfrm>
        </p:spPr>
        <p:txBody>
          <a:bodyPr/>
          <a:lstStyle/>
          <a:p>
            <a:r>
              <a:rPr kumimoji="1" lang="ja-JP" altLang="en-US"/>
              <a:t>①　実験準備　</a:t>
            </a:r>
            <a:br>
              <a:rPr kumimoji="1" lang="en-US" altLang="ja-JP"/>
            </a:br>
            <a:r>
              <a:rPr kumimoji="1" lang="ja-JP" altLang="en-US"/>
              <a:t>　　  使用器具の内径を測り、記録する。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4A9E1D-AC76-4E6E-BC70-8EC0D71E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2394065"/>
            <a:ext cx="10515600" cy="3786072"/>
          </a:xfrm>
        </p:spPr>
        <p:txBody>
          <a:bodyPr/>
          <a:lstStyle/>
          <a:p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78028B8-0E60-4444-BCFB-C5B32F9C9ECE}"/>
              </a:ext>
            </a:extLst>
          </p:cNvPr>
          <p:cNvGrpSpPr/>
          <p:nvPr/>
        </p:nvGrpSpPr>
        <p:grpSpPr>
          <a:xfrm>
            <a:off x="-2" y="-4059"/>
            <a:ext cx="12192002" cy="6878631"/>
            <a:chOff x="-2" y="-4059"/>
            <a:chExt cx="12192002" cy="687863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27FCDF9-BB65-49BF-B7A6-773084FEAF9B}"/>
                </a:ext>
              </a:extLst>
            </p:cNvPr>
            <p:cNvGrpSpPr/>
            <p:nvPr/>
          </p:nvGrpSpPr>
          <p:grpSpPr>
            <a:xfrm>
              <a:off x="-2" y="-4059"/>
              <a:ext cx="12192002" cy="6878631"/>
              <a:chOff x="-2" y="-4059"/>
              <a:chExt cx="12192002" cy="6878631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731B3A5A-D13D-4E05-91AF-DE84EB103290}"/>
                  </a:ext>
                </a:extLst>
              </p:cNvPr>
              <p:cNvSpPr/>
              <p:nvPr/>
            </p:nvSpPr>
            <p:spPr>
              <a:xfrm>
                <a:off x="-2" y="6449676"/>
                <a:ext cx="12192001" cy="42489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F8F1088E-BAA1-49B4-A59D-DAD5F7F29FA3}"/>
                  </a:ext>
                </a:extLst>
              </p:cNvPr>
              <p:cNvSpPr/>
              <p:nvPr/>
            </p:nvSpPr>
            <p:spPr>
              <a:xfrm>
                <a:off x="0" y="-54"/>
                <a:ext cx="12192000" cy="583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351CF47-3840-4F02-8F89-3D0F2D5D2455}"/>
                  </a:ext>
                </a:extLst>
              </p:cNvPr>
              <p:cNvSpPr txBox="1"/>
              <p:nvPr/>
            </p:nvSpPr>
            <p:spPr>
              <a:xfrm>
                <a:off x="674040" y="68219"/>
                <a:ext cx="4479852" cy="475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ja-JP" altLang="ja-JP" sz="2400" b="1" kern="100">
                    <a:ln>
                      <a:noFill/>
                    </a:ln>
                    <a:solidFill>
                      <a:schemeClr val="bg1"/>
                    </a:solidFill>
                    <a:latin typeface="游明朝" panose="02020400000000000000" pitchFamily="18" charset="-128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宮城県</a:t>
                </a:r>
                <a:r>
                  <a:rPr lang="ja-JP" altLang="ja-JP" sz="2400" b="1">
                    <a:ln>
                      <a:noFill/>
                    </a:ln>
                    <a:solidFill>
                      <a:schemeClr val="bg1"/>
                    </a:solidFill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仙台第三高等学校</a:t>
                </a:r>
                <a:endParaRPr lang="ja-JP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8E7674E-737C-4C6D-9E6B-C58521DC9A2F}"/>
                  </a:ext>
                </a:extLst>
              </p:cNvPr>
              <p:cNvSpPr txBox="1"/>
              <p:nvPr/>
            </p:nvSpPr>
            <p:spPr>
              <a:xfrm>
                <a:off x="5919589" y="6466301"/>
                <a:ext cx="57681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>
                    <a:solidFill>
                      <a:schemeClr val="bg1"/>
                    </a:solidFill>
                  </a:rPr>
                  <a:t>Miyagi Prefectural</a:t>
                </a:r>
                <a:r>
                  <a:rPr lang="ja-JP" altLang="en-US" sz="200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</a:rPr>
                  <a:t>Sendai </a:t>
                </a:r>
                <a:r>
                  <a:rPr lang="en-US" altLang="ja-JP" sz="2000" err="1">
                    <a:solidFill>
                      <a:schemeClr val="bg1"/>
                    </a:solidFill>
                  </a:rPr>
                  <a:t>Daisan</a:t>
                </a:r>
                <a:r>
                  <a:rPr lang="ja-JP" altLang="en-US" sz="200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</a:rPr>
                  <a:t>Senior High School</a:t>
                </a:r>
              </a:p>
            </p:txBody>
          </p:sp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8FE43211-20BB-4F16-8704-3E76673C6586}"/>
                  </a:ext>
                </a:extLst>
              </p:cNvPr>
              <p:cNvPicPr/>
              <p:nvPr/>
            </p:nvPicPr>
            <p:blipFill>
              <a:blip r:embed="rId2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400"/>
                        </a14:imgEffect>
                        <a14:imgEffect>
                          <a14:saturation sat="37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0" y="-4059"/>
                <a:ext cx="648000" cy="61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B7D3BDD-20D7-419B-9C49-9A73775AB3C3}"/>
                  </a:ext>
                </a:extLst>
              </p:cNvPr>
              <p:cNvSpPr/>
              <p:nvPr/>
            </p:nvSpPr>
            <p:spPr>
              <a:xfrm>
                <a:off x="11225323" y="43425"/>
                <a:ext cx="828000" cy="487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D1AC07D-D109-4BA9-8F23-7AF3AC560ED0}"/>
                  </a:ext>
                </a:extLst>
              </p:cNvPr>
              <p:cNvSpPr txBox="1"/>
              <p:nvPr/>
            </p:nvSpPr>
            <p:spPr>
              <a:xfrm>
                <a:off x="11602317" y="6494137"/>
                <a:ext cx="504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ja-JP" altLang="en-US">
                    <a:ea typeface="ＭＳ Ｐゴシック"/>
                    <a:cs typeface="Calibri"/>
                  </a:rPr>
                  <a:t>５</a:t>
                </a:r>
              </a:p>
            </p:txBody>
          </p:sp>
        </p:grp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DBC7D9A-98A8-4815-8D67-2BFA4D4BC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2286" y="58774"/>
              <a:ext cx="781887" cy="472410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3B410BE-0E69-4610-97DC-DEF3A96A0DB9}"/>
              </a:ext>
            </a:extLst>
          </p:cNvPr>
          <p:cNvGrpSpPr/>
          <p:nvPr/>
        </p:nvGrpSpPr>
        <p:grpSpPr>
          <a:xfrm>
            <a:off x="59360" y="2377440"/>
            <a:ext cx="4695520" cy="3515434"/>
            <a:chOff x="0" y="0"/>
            <a:chExt cx="2200275" cy="1781175"/>
          </a:xfrm>
        </p:grpSpPr>
        <p:sp>
          <p:nvSpPr>
            <p:cNvPr id="15" name="円柱 14">
              <a:extLst>
                <a:ext uri="{FF2B5EF4-FFF2-40B4-BE49-F238E27FC236}">
                  <a16:creationId xmlns:a16="http://schemas.microsoft.com/office/drawing/2014/main" id="{6B921728-F6C5-4A76-830E-3B747C25DFCB}"/>
                </a:ext>
              </a:extLst>
            </p:cNvPr>
            <p:cNvSpPr/>
            <p:nvPr/>
          </p:nvSpPr>
          <p:spPr>
            <a:xfrm>
              <a:off x="1181100" y="1209675"/>
              <a:ext cx="314325" cy="571500"/>
            </a:xfrm>
            <a:prstGeom prst="can">
              <a:avLst>
                <a:gd name="adj" fmla="val 76239"/>
              </a:avLst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6" name="直角三角形 15">
              <a:extLst>
                <a:ext uri="{FF2B5EF4-FFF2-40B4-BE49-F238E27FC236}">
                  <a16:creationId xmlns:a16="http://schemas.microsoft.com/office/drawing/2014/main" id="{40BE852A-B934-4BCA-BF7F-E50DAF5EED51}"/>
                </a:ext>
              </a:extLst>
            </p:cNvPr>
            <p:cNvSpPr/>
            <p:nvPr/>
          </p:nvSpPr>
          <p:spPr>
            <a:xfrm flipV="1">
              <a:off x="1228725" y="1133475"/>
              <a:ext cx="95250" cy="219075"/>
            </a:xfrm>
            <a:prstGeom prst="rt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7" name="直角三角形 16">
              <a:extLst>
                <a:ext uri="{FF2B5EF4-FFF2-40B4-BE49-F238E27FC236}">
                  <a16:creationId xmlns:a16="http://schemas.microsoft.com/office/drawing/2014/main" id="{08FBC6EB-E295-4F1F-81B3-E3B3DCFFD00E}"/>
                </a:ext>
              </a:extLst>
            </p:cNvPr>
            <p:cNvSpPr/>
            <p:nvPr/>
          </p:nvSpPr>
          <p:spPr>
            <a:xfrm flipH="1" flipV="1">
              <a:off x="1371600" y="1181100"/>
              <a:ext cx="104775" cy="209550"/>
            </a:xfrm>
            <a:prstGeom prst="rt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pic>
          <p:nvPicPr>
            <p:cNvPr id="18" name="図 17" descr="アナログノギスの目盛りの読み取り方">
              <a:extLst>
                <a:ext uri="{FF2B5EF4-FFF2-40B4-BE49-F238E27FC236}">
                  <a16:creationId xmlns:a16="http://schemas.microsoft.com/office/drawing/2014/main" id="{A050C63C-49CA-4D89-AB02-E5F0156143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71"/>
            <a:stretch/>
          </p:blipFill>
          <p:spPr bwMode="auto">
            <a:xfrm rot="10800000">
              <a:off x="0" y="0"/>
              <a:ext cx="2200275" cy="13811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9" name="図 18" descr="ノギスの目盛りの見方例">
            <a:extLst>
              <a:ext uri="{FF2B5EF4-FFF2-40B4-BE49-F238E27FC236}">
                <a16:creationId xmlns:a16="http://schemas.microsoft.com/office/drawing/2014/main" id="{B924456F-4A8D-4DC4-BC00-E146204EFEDB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1" t="35219" r="30688" b="35732"/>
          <a:stretch/>
        </p:blipFill>
        <p:spPr bwMode="auto">
          <a:xfrm>
            <a:off x="4345647" y="2646979"/>
            <a:ext cx="7281950" cy="32728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DBADE82-321E-4449-B5BE-B8166B90E015}"/>
              </a:ext>
            </a:extLst>
          </p:cNvPr>
          <p:cNvGrpSpPr/>
          <p:nvPr/>
        </p:nvGrpSpPr>
        <p:grpSpPr>
          <a:xfrm>
            <a:off x="7299631" y="3696299"/>
            <a:ext cx="5196710" cy="2797838"/>
            <a:chOff x="85725" y="60013"/>
            <a:chExt cx="2790825" cy="1307142"/>
          </a:xfrm>
        </p:grpSpPr>
        <p:sp>
          <p:nvSpPr>
            <p:cNvPr id="21" name="テキスト ボックス 2">
              <a:extLst>
                <a:ext uri="{FF2B5EF4-FFF2-40B4-BE49-F238E27FC236}">
                  <a16:creationId xmlns:a16="http://schemas.microsoft.com/office/drawing/2014/main" id="{5EFD4489-F58A-4E97-A616-E14BE9D6C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79" y="60013"/>
              <a:ext cx="571500" cy="24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/>
              <a:r>
                <a:rPr lang="en-US" altLang="ja-JP" sz="2800" b="1" kern="100">
                  <a:effectLst/>
                  <a:latin typeface="游明朝" panose="02020400000000000000" pitchFamily="18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73</a:t>
              </a:r>
              <a:endParaRPr lang="ja-JP" sz="24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2ECA80A8-4D0A-420F-BA03-6D27C539F630}"/>
                </a:ext>
              </a:extLst>
            </p:cNvPr>
            <p:cNvSpPr/>
            <p:nvPr/>
          </p:nvSpPr>
          <p:spPr>
            <a:xfrm>
              <a:off x="190500" y="733425"/>
              <a:ext cx="200025" cy="371475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7C42F3DD-A3F0-4432-8652-30F9FED76B40}"/>
                </a:ext>
              </a:extLst>
            </p:cNvPr>
            <p:cNvSpPr/>
            <p:nvPr/>
          </p:nvSpPr>
          <p:spPr>
            <a:xfrm>
              <a:off x="1460542" y="257175"/>
              <a:ext cx="434933" cy="828675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テキスト ボックス 2">
              <a:extLst>
                <a:ext uri="{FF2B5EF4-FFF2-40B4-BE49-F238E27FC236}">
                  <a16:creationId xmlns:a16="http://schemas.microsoft.com/office/drawing/2014/main" id="{E83F8FA4-F7C5-4EB2-BEBC-A5675F283E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50" y="1038225"/>
              <a:ext cx="2362200" cy="328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/>
              <a:r>
                <a:rPr lang="ja-JP" sz="1050" b="1" u="sng" kern="100">
                  <a:effectLst/>
                  <a:latin typeface="游明朝" panose="02020400000000000000" pitchFamily="18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揃っているところが、少数以下の値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1BAAAD0C-F86F-4F51-BE28-887D225C55B1}"/>
                </a:ext>
              </a:extLst>
            </p:cNvPr>
            <p:cNvSpPr/>
            <p:nvPr/>
          </p:nvSpPr>
          <p:spPr>
            <a:xfrm>
              <a:off x="85725" y="76200"/>
              <a:ext cx="314325" cy="180975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4A3305AE-3F14-4F91-8A4A-E2A9C901DC08}"/>
              </a:ext>
            </a:extLst>
          </p:cNvPr>
          <p:cNvSpPr/>
          <p:nvPr/>
        </p:nvSpPr>
        <p:spPr>
          <a:xfrm>
            <a:off x="4290613" y="2641471"/>
            <a:ext cx="3025691" cy="88851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103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コンテンツ プレースホルダー 28">
            <a:extLst>
              <a:ext uri="{FF2B5EF4-FFF2-40B4-BE49-F238E27FC236}">
                <a16:creationId xmlns:a16="http://schemas.microsoft.com/office/drawing/2014/main" id="{0B86E97F-2D24-70F0-026E-7F5104837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775678"/>
              </p:ext>
            </p:extLst>
          </p:nvPr>
        </p:nvGraphicFramePr>
        <p:xfrm>
          <a:off x="1645919" y="1707948"/>
          <a:ext cx="8678487" cy="4187821"/>
        </p:xfrm>
        <a:graphic>
          <a:graphicData uri="http://schemas.openxmlformats.org/drawingml/2006/table">
            <a:tbl>
              <a:tblPr firstRow="1" firstCol="1" bandRow="1"/>
              <a:tblGrid>
                <a:gridCol w="4652753">
                  <a:extLst>
                    <a:ext uri="{9D8B030D-6E8A-4147-A177-3AD203B41FA5}">
                      <a16:colId xmlns:a16="http://schemas.microsoft.com/office/drawing/2014/main" val="3011645817"/>
                    </a:ext>
                  </a:extLst>
                </a:gridCol>
                <a:gridCol w="4025734">
                  <a:extLst>
                    <a:ext uri="{9D8B030D-6E8A-4147-A177-3AD203B41FA5}">
                      <a16:colId xmlns:a16="http://schemas.microsoft.com/office/drawing/2014/main" val="3662676986"/>
                    </a:ext>
                  </a:extLst>
                </a:gridCol>
              </a:tblGrid>
              <a:tr h="426360">
                <a:tc>
                  <a:txBody>
                    <a:bodyPr/>
                    <a:lstStyle/>
                    <a:p>
                      <a:pPr algn="just" fontAlgn="base" hangingPunct="0"/>
                      <a:r>
                        <a:rPr lang="en-US" sz="2800" ker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ja-JP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内　径</a:t>
                      </a:r>
                      <a:endParaRPr lang="ja-JP" sz="2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785268"/>
                  </a:ext>
                </a:extLst>
              </a:tr>
              <a:tr h="626004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50000"/>
                        </a:lnSpc>
                      </a:pPr>
                      <a:r>
                        <a:rPr lang="ja-JP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ビーカー（</a:t>
                      </a:r>
                      <a:r>
                        <a:rPr lang="en-US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100mL</a:t>
                      </a:r>
                      <a:r>
                        <a:rPr lang="ja-JP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ja-JP" sz="2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50000"/>
                        </a:lnSpc>
                      </a:pPr>
                      <a:r>
                        <a:rPr lang="en-US" sz="2800" kern="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mm</a:t>
                      </a:r>
                      <a:endParaRPr lang="ja-JP" sz="2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810252"/>
                  </a:ext>
                </a:extLst>
              </a:tr>
              <a:tr h="626004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50000"/>
                        </a:lnSpc>
                      </a:pPr>
                      <a:r>
                        <a:rPr lang="ja-JP" sz="2800" kern="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メスシリンダー（</a:t>
                      </a:r>
                      <a:r>
                        <a:rPr lang="en-US" sz="2800" kern="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ja-JP" sz="2800" kern="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ｍ</a:t>
                      </a:r>
                      <a:r>
                        <a:rPr lang="en-US" sz="2800" kern="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ja-JP" sz="2800" kern="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ja-JP" sz="2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50000"/>
                        </a:lnSpc>
                      </a:pPr>
                      <a:r>
                        <a:rPr lang="en-US" sz="2800" ker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mm</a:t>
                      </a:r>
                      <a:endParaRPr lang="ja-JP" sz="2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598127"/>
                  </a:ext>
                </a:extLst>
              </a:tr>
              <a:tr h="626004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50000"/>
                        </a:lnSpc>
                      </a:pPr>
                      <a:r>
                        <a:rPr lang="ja-JP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メスシリンダー（</a:t>
                      </a:r>
                      <a:r>
                        <a:rPr lang="en-US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ja-JP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ｍ</a:t>
                      </a:r>
                      <a:r>
                        <a:rPr lang="en-US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ja-JP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ja-JP" sz="2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50000"/>
                        </a:lnSpc>
                      </a:pPr>
                      <a:r>
                        <a:rPr lang="en-US" sz="2800" ker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mm</a:t>
                      </a:r>
                      <a:endParaRPr lang="ja-JP" sz="2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081999"/>
                  </a:ext>
                </a:extLst>
              </a:tr>
              <a:tr h="626004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50000"/>
                        </a:lnSpc>
                      </a:pPr>
                      <a:r>
                        <a:rPr lang="ja-JP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メスシリンダー（</a:t>
                      </a:r>
                      <a:r>
                        <a:rPr lang="en-US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ja-JP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ｍ</a:t>
                      </a:r>
                      <a:r>
                        <a:rPr lang="en-US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ja-JP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ja-JP" sz="2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50000"/>
                        </a:lnSpc>
                      </a:pPr>
                      <a:r>
                        <a:rPr lang="en-US" sz="2800" kern="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mm</a:t>
                      </a:r>
                      <a:endParaRPr lang="ja-JP" sz="2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90075"/>
                  </a:ext>
                </a:extLst>
              </a:tr>
              <a:tr h="626004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50000"/>
                        </a:lnSpc>
                      </a:pPr>
                      <a:r>
                        <a:rPr lang="ja-JP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メスシリンダー（</a:t>
                      </a:r>
                      <a:r>
                        <a:rPr lang="en-US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ja-JP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ｍ</a:t>
                      </a:r>
                      <a:r>
                        <a:rPr lang="en-US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ja-JP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ja-JP" sz="2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50000"/>
                        </a:lnSpc>
                      </a:pPr>
                      <a:r>
                        <a:rPr lang="en-US" sz="2800" ker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mm</a:t>
                      </a:r>
                      <a:endParaRPr lang="ja-JP" sz="2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047662"/>
                  </a:ext>
                </a:extLst>
              </a:tr>
              <a:tr h="631081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50000"/>
                        </a:lnSpc>
                      </a:pPr>
                      <a:r>
                        <a:rPr lang="ja-JP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メスシリンダー（</a:t>
                      </a:r>
                      <a:r>
                        <a:rPr lang="en-US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ｍ</a:t>
                      </a:r>
                      <a:r>
                        <a:rPr lang="en-US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ja-JP" sz="2800" kern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ja-JP" sz="2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lnSpc>
                          <a:spcPct val="150000"/>
                        </a:lnSpc>
                      </a:pPr>
                      <a:r>
                        <a:rPr lang="en-US" sz="2800" kern="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mm</a:t>
                      </a:r>
                      <a:endParaRPr lang="ja-JP" sz="2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944779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E07A8F52-0711-4957-A752-E70CDB11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内径を記録。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78028B8-0E60-4444-BCFB-C5B32F9C9ECE}"/>
              </a:ext>
            </a:extLst>
          </p:cNvPr>
          <p:cNvGrpSpPr/>
          <p:nvPr/>
        </p:nvGrpSpPr>
        <p:grpSpPr>
          <a:xfrm>
            <a:off x="-2" y="-4059"/>
            <a:ext cx="12192002" cy="6878631"/>
            <a:chOff x="-2" y="-4059"/>
            <a:chExt cx="12192002" cy="687863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27FCDF9-BB65-49BF-B7A6-773084FEAF9B}"/>
                </a:ext>
              </a:extLst>
            </p:cNvPr>
            <p:cNvGrpSpPr/>
            <p:nvPr/>
          </p:nvGrpSpPr>
          <p:grpSpPr>
            <a:xfrm>
              <a:off x="-2" y="-4059"/>
              <a:ext cx="12192002" cy="6878631"/>
              <a:chOff x="-2" y="-4059"/>
              <a:chExt cx="12192002" cy="6878631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731B3A5A-D13D-4E05-91AF-DE84EB103290}"/>
                  </a:ext>
                </a:extLst>
              </p:cNvPr>
              <p:cNvSpPr/>
              <p:nvPr/>
            </p:nvSpPr>
            <p:spPr>
              <a:xfrm>
                <a:off x="-2" y="6449676"/>
                <a:ext cx="12192001" cy="42489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F8F1088E-BAA1-49B4-A59D-DAD5F7F29FA3}"/>
                  </a:ext>
                </a:extLst>
              </p:cNvPr>
              <p:cNvSpPr/>
              <p:nvPr/>
            </p:nvSpPr>
            <p:spPr>
              <a:xfrm>
                <a:off x="0" y="-54"/>
                <a:ext cx="12192000" cy="583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351CF47-3840-4F02-8F89-3D0F2D5D2455}"/>
                  </a:ext>
                </a:extLst>
              </p:cNvPr>
              <p:cNvSpPr txBox="1"/>
              <p:nvPr/>
            </p:nvSpPr>
            <p:spPr>
              <a:xfrm>
                <a:off x="674040" y="68219"/>
                <a:ext cx="4479852" cy="475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ja-JP" altLang="ja-JP" sz="2400" b="1" kern="100">
                    <a:ln>
                      <a:noFill/>
                    </a:ln>
                    <a:solidFill>
                      <a:schemeClr val="bg1"/>
                    </a:solidFill>
                    <a:latin typeface="游明朝" panose="02020400000000000000" pitchFamily="18" charset="-128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宮城県</a:t>
                </a:r>
                <a:r>
                  <a:rPr lang="ja-JP" altLang="ja-JP" sz="2400" b="1">
                    <a:ln>
                      <a:noFill/>
                    </a:ln>
                    <a:solidFill>
                      <a:schemeClr val="bg1"/>
                    </a:solidFill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仙台第三高等学校</a:t>
                </a:r>
                <a:endParaRPr lang="ja-JP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8E7674E-737C-4C6D-9E6B-C58521DC9A2F}"/>
                  </a:ext>
                </a:extLst>
              </p:cNvPr>
              <p:cNvSpPr txBox="1"/>
              <p:nvPr/>
            </p:nvSpPr>
            <p:spPr>
              <a:xfrm>
                <a:off x="5919589" y="6466301"/>
                <a:ext cx="57681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>
                    <a:solidFill>
                      <a:schemeClr val="bg1"/>
                    </a:solidFill>
                  </a:rPr>
                  <a:t>Miyagi Prefectural</a:t>
                </a:r>
                <a:r>
                  <a:rPr lang="ja-JP" altLang="en-US" sz="200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</a:rPr>
                  <a:t>Sendai </a:t>
                </a:r>
                <a:r>
                  <a:rPr lang="en-US" altLang="ja-JP" sz="2000" err="1">
                    <a:solidFill>
                      <a:schemeClr val="bg1"/>
                    </a:solidFill>
                  </a:rPr>
                  <a:t>Daisan</a:t>
                </a:r>
                <a:r>
                  <a:rPr lang="ja-JP" altLang="en-US" sz="200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</a:rPr>
                  <a:t>Senior High School</a:t>
                </a:r>
              </a:p>
            </p:txBody>
          </p:sp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8FE43211-20BB-4F16-8704-3E76673C6586}"/>
                  </a:ext>
                </a:extLst>
              </p:cNvPr>
              <p:cNvPicPr/>
              <p:nvPr/>
            </p:nvPicPr>
            <p:blipFill>
              <a:blip r:embed="rId2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400"/>
                        </a14:imgEffect>
                        <a14:imgEffect>
                          <a14:saturation sat="37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0" y="-4059"/>
                <a:ext cx="648000" cy="61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B7D3BDD-20D7-419B-9C49-9A73775AB3C3}"/>
                  </a:ext>
                </a:extLst>
              </p:cNvPr>
              <p:cNvSpPr/>
              <p:nvPr/>
            </p:nvSpPr>
            <p:spPr>
              <a:xfrm>
                <a:off x="11225323" y="43425"/>
                <a:ext cx="828000" cy="487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D1AC07D-D109-4BA9-8F23-7AF3AC560ED0}"/>
                  </a:ext>
                </a:extLst>
              </p:cNvPr>
              <p:cNvSpPr txBox="1"/>
              <p:nvPr/>
            </p:nvSpPr>
            <p:spPr>
              <a:xfrm>
                <a:off x="11587940" y="6494137"/>
                <a:ext cx="504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ja-JP" altLang="en-US">
                    <a:ea typeface="ＭＳ Ｐゴシック"/>
                    <a:cs typeface="Calibri"/>
                  </a:rPr>
                  <a:t>６</a:t>
                </a:r>
              </a:p>
            </p:txBody>
          </p:sp>
        </p:grp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DBC7D9A-98A8-4815-8D67-2BFA4D4BC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2286" y="58774"/>
              <a:ext cx="781887" cy="472410"/>
            </a:xfrm>
            <a:prstGeom prst="rect">
              <a:avLst/>
            </a:prstGeom>
          </p:spPr>
        </p:pic>
      </p:grp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0D148D18-20A6-436D-A1CB-FEBBF498AAAA}"/>
              </a:ext>
            </a:extLst>
          </p:cNvPr>
          <p:cNvSpPr/>
          <p:nvPr/>
        </p:nvSpPr>
        <p:spPr>
          <a:xfrm>
            <a:off x="6441590" y="1662341"/>
            <a:ext cx="4020583" cy="42334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142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A8F52-0711-4957-A752-E70CDB11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451163"/>
            <a:ext cx="10515600" cy="1325562"/>
          </a:xfrm>
        </p:spPr>
        <p:txBody>
          <a:bodyPr/>
          <a:lstStyle/>
          <a:p>
            <a:r>
              <a:rPr kumimoji="1" lang="ja-JP" altLang="en-US"/>
              <a:t> ビーカー：</a:t>
            </a:r>
            <a:r>
              <a:rPr kumimoji="1" lang="en-US" altLang="ja-JP"/>
              <a:t>50 mL</a:t>
            </a:r>
            <a:r>
              <a:rPr kumimoji="1" lang="ja-JP" altLang="en-US"/>
              <a:t>の水を測り、質量を記録。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4A9E1D-AC76-4E6E-BC70-8EC0D71EF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78028B8-0E60-4444-BCFB-C5B32F9C9ECE}"/>
              </a:ext>
            </a:extLst>
          </p:cNvPr>
          <p:cNvGrpSpPr/>
          <p:nvPr/>
        </p:nvGrpSpPr>
        <p:grpSpPr>
          <a:xfrm>
            <a:off x="-2" y="-4059"/>
            <a:ext cx="12192002" cy="6878631"/>
            <a:chOff x="-2" y="-4059"/>
            <a:chExt cx="12192002" cy="687863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27FCDF9-BB65-49BF-B7A6-773084FEAF9B}"/>
                </a:ext>
              </a:extLst>
            </p:cNvPr>
            <p:cNvGrpSpPr/>
            <p:nvPr/>
          </p:nvGrpSpPr>
          <p:grpSpPr>
            <a:xfrm>
              <a:off x="-2" y="-4059"/>
              <a:ext cx="12192002" cy="6878631"/>
              <a:chOff x="-2" y="-4059"/>
              <a:chExt cx="12192002" cy="6878631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731B3A5A-D13D-4E05-91AF-DE84EB103290}"/>
                  </a:ext>
                </a:extLst>
              </p:cNvPr>
              <p:cNvSpPr/>
              <p:nvPr/>
            </p:nvSpPr>
            <p:spPr>
              <a:xfrm>
                <a:off x="-2" y="6449676"/>
                <a:ext cx="12192001" cy="42489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F8F1088E-BAA1-49B4-A59D-DAD5F7F29FA3}"/>
                  </a:ext>
                </a:extLst>
              </p:cNvPr>
              <p:cNvSpPr/>
              <p:nvPr/>
            </p:nvSpPr>
            <p:spPr>
              <a:xfrm>
                <a:off x="0" y="-54"/>
                <a:ext cx="12192000" cy="583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351CF47-3840-4F02-8F89-3D0F2D5D2455}"/>
                  </a:ext>
                </a:extLst>
              </p:cNvPr>
              <p:cNvSpPr txBox="1"/>
              <p:nvPr/>
            </p:nvSpPr>
            <p:spPr>
              <a:xfrm>
                <a:off x="674040" y="68219"/>
                <a:ext cx="4479852" cy="475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ja-JP" altLang="ja-JP" sz="2400" b="1" kern="100">
                    <a:ln>
                      <a:noFill/>
                    </a:ln>
                    <a:solidFill>
                      <a:schemeClr val="bg1"/>
                    </a:solidFill>
                    <a:latin typeface="游明朝" panose="02020400000000000000" pitchFamily="18" charset="-128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宮城県</a:t>
                </a:r>
                <a:r>
                  <a:rPr lang="ja-JP" altLang="ja-JP" sz="2400" b="1">
                    <a:ln>
                      <a:noFill/>
                    </a:ln>
                    <a:solidFill>
                      <a:schemeClr val="bg1"/>
                    </a:solidFill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仙台第三高等学校</a:t>
                </a:r>
                <a:endParaRPr lang="ja-JP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8E7674E-737C-4C6D-9E6B-C58521DC9A2F}"/>
                  </a:ext>
                </a:extLst>
              </p:cNvPr>
              <p:cNvSpPr txBox="1"/>
              <p:nvPr/>
            </p:nvSpPr>
            <p:spPr>
              <a:xfrm>
                <a:off x="5919589" y="6466301"/>
                <a:ext cx="57681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>
                    <a:solidFill>
                      <a:schemeClr val="bg1"/>
                    </a:solidFill>
                  </a:rPr>
                  <a:t>Miyagi Prefectural</a:t>
                </a:r>
                <a:r>
                  <a:rPr lang="ja-JP" altLang="en-US" sz="200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</a:rPr>
                  <a:t>Sendai </a:t>
                </a:r>
                <a:r>
                  <a:rPr lang="en-US" altLang="ja-JP" sz="2000" err="1">
                    <a:solidFill>
                      <a:schemeClr val="bg1"/>
                    </a:solidFill>
                  </a:rPr>
                  <a:t>Daisan</a:t>
                </a:r>
                <a:r>
                  <a:rPr lang="ja-JP" altLang="en-US" sz="200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</a:rPr>
                  <a:t>Senior High School</a:t>
                </a:r>
              </a:p>
            </p:txBody>
          </p:sp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8FE43211-20BB-4F16-8704-3E76673C6586}"/>
                  </a:ext>
                </a:extLst>
              </p:cNvPr>
              <p:cNvPicPr/>
              <p:nvPr/>
            </p:nvPicPr>
            <p:blipFill>
              <a:blip r:embed="rId2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400"/>
                        </a14:imgEffect>
                        <a14:imgEffect>
                          <a14:saturation sat="37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0" y="-4059"/>
                <a:ext cx="648000" cy="61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B7D3BDD-20D7-419B-9C49-9A73775AB3C3}"/>
                  </a:ext>
                </a:extLst>
              </p:cNvPr>
              <p:cNvSpPr/>
              <p:nvPr/>
            </p:nvSpPr>
            <p:spPr>
              <a:xfrm>
                <a:off x="11225323" y="43425"/>
                <a:ext cx="828000" cy="487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D1AC07D-D109-4BA9-8F23-7AF3AC560ED0}"/>
                  </a:ext>
                </a:extLst>
              </p:cNvPr>
              <p:cNvSpPr txBox="1"/>
              <p:nvPr/>
            </p:nvSpPr>
            <p:spPr>
              <a:xfrm>
                <a:off x="11587940" y="6494137"/>
                <a:ext cx="504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ja-JP" altLang="en-US">
                    <a:ea typeface="ＭＳ Ｐゴシック"/>
                    <a:cs typeface="Calibri"/>
                  </a:rPr>
                  <a:t>７</a:t>
                </a:r>
              </a:p>
            </p:txBody>
          </p:sp>
        </p:grp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DBC7D9A-98A8-4815-8D67-2BFA4D4BC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2286" y="58774"/>
              <a:ext cx="781887" cy="472410"/>
            </a:xfrm>
            <a:prstGeom prst="rect">
              <a:avLst/>
            </a:prstGeom>
          </p:spPr>
        </p:pic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AB09A8CD-0020-4628-804A-5FE7820D97A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28800"/>
            <a:ext cx="10249593" cy="4189615"/>
          </a:xfrm>
          <a:prstGeom prst="rect">
            <a:avLst/>
          </a:prstGeom>
          <a:noFill/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C721BBB5-0D75-4D33-8308-BDE369C37685}"/>
              </a:ext>
            </a:extLst>
          </p:cNvPr>
          <p:cNvSpPr/>
          <p:nvPr/>
        </p:nvSpPr>
        <p:spPr>
          <a:xfrm>
            <a:off x="1313411" y="2626822"/>
            <a:ext cx="1695796" cy="9476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9BC1EC5-02B8-490F-8AE0-F1EAAEACEE09}"/>
              </a:ext>
            </a:extLst>
          </p:cNvPr>
          <p:cNvSpPr txBox="1"/>
          <p:nvPr/>
        </p:nvSpPr>
        <p:spPr>
          <a:xfrm>
            <a:off x="440690" y="184089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>
                <a:highlight>
                  <a:srgbClr val="FFFF00"/>
                </a:highlight>
              </a:rPr>
              <a:t>記録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4A3EE33-91A0-46A2-B67B-7E580FDFEFB9}"/>
              </a:ext>
            </a:extLst>
          </p:cNvPr>
          <p:cNvSpPr txBox="1"/>
          <p:nvPr/>
        </p:nvSpPr>
        <p:spPr>
          <a:xfrm>
            <a:off x="3668799" y="2046264"/>
            <a:ext cx="1225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>
                <a:highlight>
                  <a:srgbClr val="00FFFF"/>
                </a:highlight>
              </a:rPr>
              <a:t>ゼロ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50E157B-F8C6-47C6-9783-902D09516ED5}"/>
              </a:ext>
            </a:extLst>
          </p:cNvPr>
          <p:cNvSpPr/>
          <p:nvPr/>
        </p:nvSpPr>
        <p:spPr>
          <a:xfrm>
            <a:off x="959513" y="4025671"/>
            <a:ext cx="4446532" cy="21149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1174FEF3-3C74-48C2-8D72-0AC7849A6193}"/>
              </a:ext>
            </a:extLst>
          </p:cNvPr>
          <p:cNvSpPr/>
          <p:nvPr/>
        </p:nvSpPr>
        <p:spPr>
          <a:xfrm rot="18683256">
            <a:off x="8282655" y="3848823"/>
            <a:ext cx="685610" cy="25802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DE7AD2A6-3413-4941-B40E-2AC673A12325}"/>
              </a:ext>
            </a:extLst>
          </p:cNvPr>
          <p:cNvSpPr/>
          <p:nvPr/>
        </p:nvSpPr>
        <p:spPr>
          <a:xfrm>
            <a:off x="4381538" y="2740478"/>
            <a:ext cx="1538051" cy="7694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BFAD970-E84A-4BFB-996E-2AD99A449D8E}"/>
              </a:ext>
            </a:extLst>
          </p:cNvPr>
          <p:cNvSpPr/>
          <p:nvPr/>
        </p:nvSpPr>
        <p:spPr>
          <a:xfrm>
            <a:off x="5658198" y="4486768"/>
            <a:ext cx="1538051" cy="7694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>
            <a:extLst>
              <a:ext uri="{FF2B5EF4-FFF2-40B4-BE49-F238E27FC236}">
                <a16:creationId xmlns:a16="http://schemas.microsoft.com/office/drawing/2014/main" id="{B9060776-D079-4E1A-B515-84EB424798B8}"/>
              </a:ext>
            </a:extLst>
          </p:cNvPr>
          <p:cNvSpPr/>
          <p:nvPr/>
        </p:nvSpPr>
        <p:spPr>
          <a:xfrm>
            <a:off x="5986089" y="4655126"/>
            <a:ext cx="913473" cy="249613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6E64606-AFD7-4885-A34B-7117138B19F3}"/>
              </a:ext>
            </a:extLst>
          </p:cNvPr>
          <p:cNvSpPr txBox="1"/>
          <p:nvPr/>
        </p:nvSpPr>
        <p:spPr>
          <a:xfrm>
            <a:off x="6002715" y="4605251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i="1" dirty="0"/>
              <a:t>５０．０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46FA8CB-5034-4FC1-A951-9349F7B15772}"/>
              </a:ext>
            </a:extLst>
          </p:cNvPr>
          <p:cNvSpPr txBox="1"/>
          <p:nvPr/>
        </p:nvSpPr>
        <p:spPr>
          <a:xfrm>
            <a:off x="8107763" y="4688330"/>
            <a:ext cx="32159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highlight>
                  <a:srgbClr val="00FF00"/>
                </a:highlight>
              </a:rPr>
              <a:t>交代して</a:t>
            </a:r>
            <a:endParaRPr kumimoji="1" lang="en-US" altLang="ja-JP" sz="4400" dirty="0">
              <a:highlight>
                <a:srgbClr val="00FF00"/>
              </a:highlight>
            </a:endParaRPr>
          </a:p>
          <a:p>
            <a:r>
              <a:rPr kumimoji="1" lang="ja-JP" altLang="en-US" sz="4400" dirty="0">
                <a:highlight>
                  <a:srgbClr val="00FF00"/>
                </a:highlight>
              </a:rPr>
              <a:t>全員が行う。</a:t>
            </a:r>
          </a:p>
        </p:txBody>
      </p:sp>
      <p:sp>
        <p:nvSpPr>
          <p:cNvPr id="28" name="円柱 27">
            <a:extLst>
              <a:ext uri="{FF2B5EF4-FFF2-40B4-BE49-F238E27FC236}">
                <a16:creationId xmlns:a16="http://schemas.microsoft.com/office/drawing/2014/main" id="{A50F005F-8BE8-9F64-B0EC-854ED91FC47F}"/>
              </a:ext>
            </a:extLst>
          </p:cNvPr>
          <p:cNvSpPr/>
          <p:nvPr/>
        </p:nvSpPr>
        <p:spPr>
          <a:xfrm>
            <a:off x="10540538" y="2960163"/>
            <a:ext cx="554182" cy="310984"/>
          </a:xfrm>
          <a:prstGeom prst="can">
            <a:avLst>
              <a:gd name="adj" fmla="val 38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AEE4548-7F06-A09C-CF63-49F16E3CFB2A}"/>
              </a:ext>
            </a:extLst>
          </p:cNvPr>
          <p:cNvSpPr txBox="1"/>
          <p:nvPr/>
        </p:nvSpPr>
        <p:spPr>
          <a:xfrm>
            <a:off x="9596594" y="3716226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highlight>
                  <a:srgbClr val="00FFFF"/>
                </a:highlight>
              </a:rPr>
              <a:t>メモリで５０ｍＬ</a:t>
            </a:r>
          </a:p>
        </p:txBody>
      </p:sp>
      <p:sp>
        <p:nvSpPr>
          <p:cNvPr id="30" name="円柱 29">
            <a:extLst>
              <a:ext uri="{FF2B5EF4-FFF2-40B4-BE49-F238E27FC236}">
                <a16:creationId xmlns:a16="http://schemas.microsoft.com/office/drawing/2014/main" id="{3B00EC07-617F-45BB-B008-6FB3AE407FB1}"/>
              </a:ext>
            </a:extLst>
          </p:cNvPr>
          <p:cNvSpPr/>
          <p:nvPr/>
        </p:nvSpPr>
        <p:spPr>
          <a:xfrm>
            <a:off x="6432605" y="3990109"/>
            <a:ext cx="599962" cy="395478"/>
          </a:xfrm>
          <a:prstGeom prst="can">
            <a:avLst>
              <a:gd name="adj" fmla="val 38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C54CB6C-E957-4A25-AE7D-D1633641F48E}"/>
              </a:ext>
            </a:extLst>
          </p:cNvPr>
          <p:cNvSpPr txBox="1"/>
          <p:nvPr/>
        </p:nvSpPr>
        <p:spPr>
          <a:xfrm>
            <a:off x="4284714" y="4540538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highlight>
                  <a:srgbClr val="FFFF00"/>
                </a:highlight>
              </a:rPr>
              <a:t>記録</a:t>
            </a:r>
          </a:p>
        </p:txBody>
      </p:sp>
      <p:sp>
        <p:nvSpPr>
          <p:cNvPr id="36" name="フローチャート: 手操作入力 35">
            <a:extLst>
              <a:ext uri="{FF2B5EF4-FFF2-40B4-BE49-F238E27FC236}">
                <a16:creationId xmlns:a16="http://schemas.microsoft.com/office/drawing/2014/main" id="{87A4D8EE-CF3F-002D-CFF6-97D0D1187E7F}"/>
              </a:ext>
            </a:extLst>
          </p:cNvPr>
          <p:cNvSpPr/>
          <p:nvPr/>
        </p:nvSpPr>
        <p:spPr>
          <a:xfrm rot="5400000" flipV="1">
            <a:off x="6268511" y="515038"/>
            <a:ext cx="4550481" cy="6779718"/>
          </a:xfrm>
          <a:prstGeom prst="flowChartManualInpu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円柱 25">
            <a:extLst>
              <a:ext uri="{FF2B5EF4-FFF2-40B4-BE49-F238E27FC236}">
                <a16:creationId xmlns:a16="http://schemas.microsoft.com/office/drawing/2014/main" id="{10AC9C7F-B16E-034D-D1B8-5F92D591B555}"/>
              </a:ext>
            </a:extLst>
          </p:cNvPr>
          <p:cNvSpPr/>
          <p:nvPr/>
        </p:nvSpPr>
        <p:spPr>
          <a:xfrm rot="17658271">
            <a:off x="11255671" y="1865445"/>
            <a:ext cx="604060" cy="899587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折線 26">
            <a:extLst>
              <a:ext uri="{FF2B5EF4-FFF2-40B4-BE49-F238E27FC236}">
                <a16:creationId xmlns:a16="http://schemas.microsoft.com/office/drawing/2014/main" id="{5DF1A146-47CF-2B01-36C6-AAC5BC94D2F9}"/>
              </a:ext>
            </a:extLst>
          </p:cNvPr>
          <p:cNvSpPr/>
          <p:nvPr/>
        </p:nvSpPr>
        <p:spPr>
          <a:xfrm rot="5645353" flipV="1">
            <a:off x="10704626" y="2240477"/>
            <a:ext cx="446233" cy="424896"/>
          </a:xfrm>
          <a:prstGeom prst="bentArrow">
            <a:avLst>
              <a:gd name="adj1" fmla="val 25000"/>
              <a:gd name="adj2" fmla="val 25000"/>
              <a:gd name="adj3" fmla="val 36709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8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A8F52-0711-4957-A752-E70CDB11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器具の質量、水の質量を記録。</a:t>
            </a:r>
            <a:r>
              <a:rPr kumimoji="1" lang="ja-JP" altLang="en-US">
                <a:highlight>
                  <a:srgbClr val="FFFF00"/>
                </a:highlight>
              </a:rPr>
              <a:t>データ入力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4A9E1D-AC76-4E6E-BC70-8EC0D71E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894" y="1547251"/>
            <a:ext cx="10515600" cy="498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3200" dirty="0">
                <a:highlight>
                  <a:srgbClr val="00FFFF"/>
                </a:highlight>
              </a:rPr>
              <a:t>クラスルーム</a:t>
            </a:r>
            <a:r>
              <a:rPr kumimoji="1" lang="ja-JP" altLang="en-US" sz="3200" dirty="0"/>
              <a:t>にデータ入力用のエクセルのリンクがあります。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78028B8-0E60-4444-BCFB-C5B32F9C9ECE}"/>
              </a:ext>
            </a:extLst>
          </p:cNvPr>
          <p:cNvGrpSpPr/>
          <p:nvPr/>
        </p:nvGrpSpPr>
        <p:grpSpPr>
          <a:xfrm>
            <a:off x="-2" y="-4059"/>
            <a:ext cx="12192002" cy="6878631"/>
            <a:chOff x="-2" y="-4059"/>
            <a:chExt cx="12192002" cy="687863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27FCDF9-BB65-49BF-B7A6-773084FEAF9B}"/>
                </a:ext>
              </a:extLst>
            </p:cNvPr>
            <p:cNvGrpSpPr/>
            <p:nvPr/>
          </p:nvGrpSpPr>
          <p:grpSpPr>
            <a:xfrm>
              <a:off x="-2" y="-4059"/>
              <a:ext cx="12192002" cy="6878631"/>
              <a:chOff x="-2" y="-4059"/>
              <a:chExt cx="12192002" cy="6878631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731B3A5A-D13D-4E05-91AF-DE84EB103290}"/>
                  </a:ext>
                </a:extLst>
              </p:cNvPr>
              <p:cNvSpPr/>
              <p:nvPr/>
            </p:nvSpPr>
            <p:spPr>
              <a:xfrm>
                <a:off x="-2" y="6449676"/>
                <a:ext cx="12192001" cy="42489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F8F1088E-BAA1-49B4-A59D-DAD5F7F29FA3}"/>
                  </a:ext>
                </a:extLst>
              </p:cNvPr>
              <p:cNvSpPr/>
              <p:nvPr/>
            </p:nvSpPr>
            <p:spPr>
              <a:xfrm>
                <a:off x="0" y="-54"/>
                <a:ext cx="12192000" cy="583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351CF47-3840-4F02-8F89-3D0F2D5D2455}"/>
                  </a:ext>
                </a:extLst>
              </p:cNvPr>
              <p:cNvSpPr txBox="1"/>
              <p:nvPr/>
            </p:nvSpPr>
            <p:spPr>
              <a:xfrm>
                <a:off x="674040" y="68219"/>
                <a:ext cx="4479852" cy="475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ja-JP" altLang="ja-JP" sz="2400" b="1" kern="100">
                    <a:ln>
                      <a:noFill/>
                    </a:ln>
                    <a:solidFill>
                      <a:schemeClr val="bg1"/>
                    </a:solidFill>
                    <a:latin typeface="游明朝" panose="02020400000000000000" pitchFamily="18" charset="-128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宮城県</a:t>
                </a:r>
                <a:r>
                  <a:rPr lang="ja-JP" altLang="ja-JP" sz="2400" b="1">
                    <a:ln>
                      <a:noFill/>
                    </a:ln>
                    <a:solidFill>
                      <a:schemeClr val="bg1"/>
                    </a:solidFill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仙台第三高等学校</a:t>
                </a:r>
                <a:endParaRPr lang="ja-JP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8E7674E-737C-4C6D-9E6B-C58521DC9A2F}"/>
                  </a:ext>
                </a:extLst>
              </p:cNvPr>
              <p:cNvSpPr txBox="1"/>
              <p:nvPr/>
            </p:nvSpPr>
            <p:spPr>
              <a:xfrm>
                <a:off x="5919589" y="6466301"/>
                <a:ext cx="57681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>
                    <a:solidFill>
                      <a:schemeClr val="bg1"/>
                    </a:solidFill>
                  </a:rPr>
                  <a:t>Miyagi Prefectural</a:t>
                </a:r>
                <a:r>
                  <a:rPr lang="ja-JP" altLang="en-US" sz="200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</a:rPr>
                  <a:t>Sendai </a:t>
                </a:r>
                <a:r>
                  <a:rPr lang="en-US" altLang="ja-JP" sz="2000" err="1">
                    <a:solidFill>
                      <a:schemeClr val="bg1"/>
                    </a:solidFill>
                  </a:rPr>
                  <a:t>Daisan</a:t>
                </a:r>
                <a:r>
                  <a:rPr lang="ja-JP" altLang="en-US" sz="200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</a:rPr>
                  <a:t>Senior High School</a:t>
                </a:r>
              </a:p>
            </p:txBody>
          </p:sp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8FE43211-20BB-4F16-8704-3E76673C6586}"/>
                  </a:ext>
                </a:extLst>
              </p:cNvPr>
              <p:cNvPicPr/>
              <p:nvPr/>
            </p:nvPicPr>
            <p:blipFill>
              <a:blip r:embed="rId2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400"/>
                        </a14:imgEffect>
                        <a14:imgEffect>
                          <a14:saturation sat="37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0" y="-4059"/>
                <a:ext cx="648000" cy="61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B7D3BDD-20D7-419B-9C49-9A73775AB3C3}"/>
                  </a:ext>
                </a:extLst>
              </p:cNvPr>
              <p:cNvSpPr/>
              <p:nvPr/>
            </p:nvSpPr>
            <p:spPr>
              <a:xfrm>
                <a:off x="11225323" y="43425"/>
                <a:ext cx="828000" cy="487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D1AC07D-D109-4BA9-8F23-7AF3AC560ED0}"/>
                  </a:ext>
                </a:extLst>
              </p:cNvPr>
              <p:cNvSpPr txBox="1"/>
              <p:nvPr/>
            </p:nvSpPr>
            <p:spPr>
              <a:xfrm>
                <a:off x="11587940" y="6494137"/>
                <a:ext cx="504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ja-JP" altLang="en-US">
                    <a:ea typeface="ＭＳ Ｐゴシック"/>
                    <a:cs typeface="Calibri"/>
                  </a:rPr>
                  <a:t>８</a:t>
                </a:r>
              </a:p>
            </p:txBody>
          </p:sp>
        </p:grp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DBC7D9A-98A8-4815-8D67-2BFA4D4BC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2286" y="58774"/>
              <a:ext cx="781887" cy="472410"/>
            </a:xfrm>
            <a:prstGeom prst="rect">
              <a:avLst/>
            </a:prstGeom>
          </p:spPr>
        </p:pic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370312BD-D5EE-4E0F-9B41-9EB7ED4C78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545"/>
          <a:stretch/>
        </p:blipFill>
        <p:spPr>
          <a:xfrm>
            <a:off x="1396536" y="2327564"/>
            <a:ext cx="9134774" cy="4186841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0D148D18-20A6-436D-A1CB-FEBBF498AAAA}"/>
              </a:ext>
            </a:extLst>
          </p:cNvPr>
          <p:cNvSpPr/>
          <p:nvPr/>
        </p:nvSpPr>
        <p:spPr>
          <a:xfrm>
            <a:off x="3391591" y="2327563"/>
            <a:ext cx="1546169" cy="408245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9EFA5CDE-9AC5-499A-91B0-008C45340118}"/>
              </a:ext>
            </a:extLst>
          </p:cNvPr>
          <p:cNvSpPr/>
          <p:nvPr/>
        </p:nvSpPr>
        <p:spPr>
          <a:xfrm>
            <a:off x="5153891" y="2527069"/>
            <a:ext cx="5370021" cy="3858272"/>
          </a:xfrm>
          <a:prstGeom prst="roundRect">
            <a:avLst>
              <a:gd name="adj" fmla="val 9815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889F694-A5E0-4649-8F16-657590EAC12F}"/>
              </a:ext>
            </a:extLst>
          </p:cNvPr>
          <p:cNvSpPr txBox="1"/>
          <p:nvPr/>
        </p:nvSpPr>
        <p:spPr>
          <a:xfrm>
            <a:off x="5613860" y="3726363"/>
            <a:ext cx="4556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highlight>
                  <a:srgbClr val="FFFF00"/>
                </a:highlight>
              </a:rPr>
              <a:t>班員全員分を記録。</a:t>
            </a:r>
          </a:p>
        </p:txBody>
      </p:sp>
    </p:spTree>
    <p:extLst>
      <p:ext uri="{BB962C8B-B14F-4D97-AF65-F5344CB8AC3E}">
        <p14:creationId xmlns:p14="http://schemas.microsoft.com/office/powerpoint/2010/main" val="12216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A8F52-0711-4957-A752-E70CDB11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今後の日程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4A9E1D-AC76-4E6E-BC70-8EC0D71E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26" y="3847381"/>
            <a:ext cx="11221867" cy="2035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highlight>
                  <a:srgbClr val="FFFF00"/>
                </a:highlight>
              </a:rPr>
              <a:t>来週はこのデータを分析します。</a:t>
            </a:r>
            <a:endParaRPr kumimoji="1" lang="en-US" altLang="ja-JP" sz="3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ja-JP" altLang="en-US" sz="3600" dirty="0">
                <a:highlight>
                  <a:srgbClr val="FFFF00"/>
                </a:highlight>
              </a:rPr>
              <a:t>クラスルームのリンク　→　エクセルに記録しよう。</a:t>
            </a:r>
            <a:endParaRPr lang="en-US" altLang="ja-JP" sz="3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kumimoji="1" lang="ja-JP" altLang="en-US" sz="3600" dirty="0">
                <a:highlight>
                  <a:srgbClr val="00FFFF"/>
                </a:highlight>
              </a:rPr>
              <a:t>今回の結果でデータサイエンスの時間で相関を分析！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78028B8-0E60-4444-BCFB-C5B32F9C9ECE}"/>
              </a:ext>
            </a:extLst>
          </p:cNvPr>
          <p:cNvGrpSpPr/>
          <p:nvPr/>
        </p:nvGrpSpPr>
        <p:grpSpPr>
          <a:xfrm>
            <a:off x="-2" y="-4059"/>
            <a:ext cx="12192002" cy="6878631"/>
            <a:chOff x="-2" y="-4059"/>
            <a:chExt cx="12192002" cy="687863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27FCDF9-BB65-49BF-B7A6-773084FEAF9B}"/>
                </a:ext>
              </a:extLst>
            </p:cNvPr>
            <p:cNvGrpSpPr/>
            <p:nvPr/>
          </p:nvGrpSpPr>
          <p:grpSpPr>
            <a:xfrm>
              <a:off x="-2" y="-4059"/>
              <a:ext cx="12192002" cy="6878631"/>
              <a:chOff x="-2" y="-4059"/>
              <a:chExt cx="12192002" cy="6878631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731B3A5A-D13D-4E05-91AF-DE84EB103290}"/>
                  </a:ext>
                </a:extLst>
              </p:cNvPr>
              <p:cNvSpPr/>
              <p:nvPr/>
            </p:nvSpPr>
            <p:spPr>
              <a:xfrm>
                <a:off x="-2" y="6449676"/>
                <a:ext cx="12192001" cy="42489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F8F1088E-BAA1-49B4-A59D-DAD5F7F29FA3}"/>
                  </a:ext>
                </a:extLst>
              </p:cNvPr>
              <p:cNvSpPr/>
              <p:nvPr/>
            </p:nvSpPr>
            <p:spPr>
              <a:xfrm>
                <a:off x="0" y="-54"/>
                <a:ext cx="12192000" cy="583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351CF47-3840-4F02-8F89-3D0F2D5D2455}"/>
                  </a:ext>
                </a:extLst>
              </p:cNvPr>
              <p:cNvSpPr txBox="1"/>
              <p:nvPr/>
            </p:nvSpPr>
            <p:spPr>
              <a:xfrm>
                <a:off x="674040" y="68219"/>
                <a:ext cx="4479852" cy="475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ja-JP" altLang="ja-JP" sz="2400" b="1" kern="100">
                    <a:ln>
                      <a:noFill/>
                    </a:ln>
                    <a:solidFill>
                      <a:schemeClr val="bg1"/>
                    </a:solidFill>
                    <a:latin typeface="游明朝" panose="02020400000000000000" pitchFamily="18" charset="-128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宮城県</a:t>
                </a:r>
                <a:r>
                  <a:rPr lang="ja-JP" altLang="ja-JP" sz="2400" b="1">
                    <a:ln>
                      <a:noFill/>
                    </a:ln>
                    <a:solidFill>
                      <a:schemeClr val="bg1"/>
                    </a:solidFill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仙台第三高等学校</a:t>
                </a:r>
                <a:endParaRPr lang="ja-JP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8E7674E-737C-4C6D-9E6B-C58521DC9A2F}"/>
                  </a:ext>
                </a:extLst>
              </p:cNvPr>
              <p:cNvSpPr txBox="1"/>
              <p:nvPr/>
            </p:nvSpPr>
            <p:spPr>
              <a:xfrm>
                <a:off x="5919589" y="6466301"/>
                <a:ext cx="57681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>
                    <a:solidFill>
                      <a:schemeClr val="bg1"/>
                    </a:solidFill>
                  </a:rPr>
                  <a:t>Miyagi Prefectural</a:t>
                </a:r>
                <a:r>
                  <a:rPr lang="ja-JP" altLang="en-US" sz="200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</a:rPr>
                  <a:t>Sendai </a:t>
                </a:r>
                <a:r>
                  <a:rPr lang="en-US" altLang="ja-JP" sz="2000" err="1">
                    <a:solidFill>
                      <a:schemeClr val="bg1"/>
                    </a:solidFill>
                  </a:rPr>
                  <a:t>Daisan</a:t>
                </a:r>
                <a:r>
                  <a:rPr lang="ja-JP" altLang="en-US" sz="200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>
                    <a:solidFill>
                      <a:schemeClr val="bg1"/>
                    </a:solidFill>
                  </a:rPr>
                  <a:t>Senior High School</a:t>
                </a:r>
              </a:p>
            </p:txBody>
          </p:sp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8FE43211-20BB-4F16-8704-3E76673C6586}"/>
                  </a:ext>
                </a:extLst>
              </p:cNvPr>
              <p:cNvPicPr/>
              <p:nvPr/>
            </p:nvPicPr>
            <p:blipFill>
              <a:blip r:embed="rId2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2400"/>
                        </a14:imgEffect>
                        <a14:imgEffect>
                          <a14:saturation sat="37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0" y="-4059"/>
                <a:ext cx="648000" cy="61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B7D3BDD-20D7-419B-9C49-9A73775AB3C3}"/>
                  </a:ext>
                </a:extLst>
              </p:cNvPr>
              <p:cNvSpPr/>
              <p:nvPr/>
            </p:nvSpPr>
            <p:spPr>
              <a:xfrm>
                <a:off x="11225323" y="43425"/>
                <a:ext cx="828000" cy="487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D1AC07D-D109-4BA9-8F23-7AF3AC560ED0}"/>
                  </a:ext>
                </a:extLst>
              </p:cNvPr>
              <p:cNvSpPr txBox="1"/>
              <p:nvPr/>
            </p:nvSpPr>
            <p:spPr>
              <a:xfrm>
                <a:off x="11587940" y="6494137"/>
                <a:ext cx="504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ja-JP" altLang="en-US">
                    <a:ea typeface="ＭＳ Ｐゴシック"/>
                    <a:cs typeface="Calibri"/>
                  </a:rPr>
                  <a:t>９</a:t>
                </a:r>
              </a:p>
            </p:txBody>
          </p:sp>
        </p:grp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DBC7D9A-98A8-4815-8D67-2BFA4D4BC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2286" y="58774"/>
              <a:ext cx="781887" cy="472410"/>
            </a:xfrm>
            <a:prstGeom prst="rect">
              <a:avLst/>
            </a:prstGeom>
          </p:spPr>
        </p:pic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F8FD2B41-AA49-D2F4-23A2-7F3018EC4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5" y="1938747"/>
            <a:ext cx="10977970" cy="14379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7F136D2-FA9E-EB11-06CC-00EA9B3176C0}"/>
              </a:ext>
            </a:extLst>
          </p:cNvPr>
          <p:cNvSpPr txBox="1"/>
          <p:nvPr/>
        </p:nvSpPr>
        <p:spPr>
          <a:xfrm>
            <a:off x="2252375" y="2696145"/>
            <a:ext cx="489657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この</a:t>
            </a:r>
            <a:r>
              <a:rPr kumimoji="1" lang="en-US" altLang="ja-JP" sz="3200" dirty="0">
                <a:solidFill>
                  <a:schemeClr val="bg1"/>
                </a:solidFill>
              </a:rPr>
              <a:t>2</a:t>
            </a:r>
            <a:r>
              <a:rPr kumimoji="1" lang="ja-JP" altLang="en-US" sz="3200" dirty="0">
                <a:solidFill>
                  <a:schemeClr val="bg1"/>
                </a:solidFill>
              </a:rPr>
              <a:t>日間はなくなりました。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334762807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372</Words>
  <Application>Microsoft Office PowerPoint</Application>
  <PresentationFormat>ワイド画面</PresentationFormat>
  <Paragraphs>73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HG丸ｺﾞｼｯｸM-PRO</vt:lpstr>
      <vt:lpstr>ＭＳ ゴシック</vt:lpstr>
      <vt:lpstr>游ゴシック</vt:lpstr>
      <vt:lpstr>游明朝</vt:lpstr>
      <vt:lpstr>Calibri</vt:lpstr>
      <vt:lpstr>Calibri Light</vt:lpstr>
      <vt:lpstr>Wingdings 2</vt:lpstr>
      <vt:lpstr>HDOfficeLightV0</vt:lpstr>
      <vt:lpstr>イノベーション理数探究基礎 ミニ探究Ⅱ　化学分野  『量る!計る!測る!～液体の体積を量る～』</vt:lpstr>
      <vt:lpstr>○目的</vt:lpstr>
      <vt:lpstr>本日の材料</vt:lpstr>
      <vt:lpstr>温度と水の密度の関係　　50mL（cm3）は何g？</vt:lpstr>
      <vt:lpstr>①　実験準備　 　　  使用器具の内径を測り、記録する。</vt:lpstr>
      <vt:lpstr>内径を記録。</vt:lpstr>
      <vt:lpstr> ビーカー：50 mLの水を測り、質量を記録。</vt:lpstr>
      <vt:lpstr>器具の質量、水の質量を記録。データ入力</vt:lpstr>
      <vt:lpstr>今後の日程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特別SS講演会 ドローンプログラミング教室</dc:title>
  <dc:creator>村田 淳</dc:creator>
  <cp:lastModifiedBy>村田 淳</cp:lastModifiedBy>
  <cp:revision>4</cp:revision>
  <cp:lastPrinted>2022-07-02T01:47:38Z</cp:lastPrinted>
  <dcterms:created xsi:type="dcterms:W3CDTF">2022-01-23T04:38:48Z</dcterms:created>
  <dcterms:modified xsi:type="dcterms:W3CDTF">2023-06-20T02:32:09Z</dcterms:modified>
</cp:coreProperties>
</file>