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D4357-343E-76D7-3DA7-F16C4C8A2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D77A3F-7552-ADD5-F9B9-F2206949C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A4C2CD-1B1B-0A72-E425-19BEF651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BD1602-9392-2D3A-E9B6-329269E0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8E0EE0-32BE-09DE-7D12-D13CBFB8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54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2CA42-BF2F-9882-4EE8-A7FE649D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A13E4D-E9A9-3C5C-F430-A764344B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ED6134-9FFB-74DA-6BC3-2CA8E5D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CB9F95-8C54-F01B-6C91-99A7744B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826F08-07F3-4F5A-6072-D5053A64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54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9C34759-08E3-626A-B9E0-5C05AA1B0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773B86-FA06-5044-87BA-057EEAAAF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FDEFB-3A8D-28DB-AE0E-0B896D4D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DCBC4C-68A9-47B1-2AFF-87ED7D10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93C7DA-4B6D-F4A6-9D9E-2266C96B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41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46981-0D81-90AD-85A2-AB190940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86572A-6088-6BC8-89E8-2C39F77C7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FB8990-A0F9-A001-397F-B08AB6CE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235DB3-F01F-219A-5351-D35C06DA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487959-110C-D8F8-724C-415DB0B5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22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04FE12-16C1-BD6C-71A1-58FAE0FA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CA0D1A-6FE2-5F1B-BDFA-115B711F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EB7B1-A7AD-C528-32B0-DC6EDA1C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26385A-4F1B-7CA9-2578-4B00F0EC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CB0EDC-66CE-08D6-F379-6B1F56D6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2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90D7B-ABF7-CA3B-B3A7-AD24ED3D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66EE52-E6B5-CAE2-DBBB-DA868C59B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620CD8-C16E-66D1-0123-363D6E22A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D472B3-9892-3D67-98DD-96530A60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CE6F32-598F-7199-87BB-127A9125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9C325F-9788-368C-2946-3D03BD12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7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BE5F2-6106-5FEB-9412-525E97E7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552C12-C300-6089-83A3-433F5ECE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877493-1B48-9ABD-7D9B-F2A84446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9A1B3AA-F70D-62FE-3C5F-94173D810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312E0A-DDA4-696A-E924-F0161B29C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1FD121-20CF-B760-179C-1115EAD2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BF9E54-642D-B9FA-720E-6CB79BEA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A0D180-9F44-5EA4-8407-E89094BF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86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C27EC-41E0-EF72-CED2-3CEEAE2C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28952DE-4A89-C4DC-C212-53900FA0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50CFE3-B15D-6C54-8C51-4C9AD94D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2BCD58-3CBB-CAB6-9C5A-5A77AC8B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95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E8F02F-628D-76BB-B41D-2305BAC3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71E438-FBA0-897F-B3CF-94BB5D84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16BEB-310E-B4BB-A8EC-57E91425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85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86255B-CFDA-BAFB-CA7F-B50BBD9F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85CBB7-D312-B324-A20F-4CCC0F54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26093A-4735-534F-468D-B42F6A9E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65B916-1C4B-C70D-8F12-D02F1F89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CAA459-7636-7E2E-F5F2-65AE7838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1FBD9E-CC61-89ED-9ED4-1454360A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18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60332-713C-A5BE-97D7-51CCE16F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6AFA52-49A2-B540-E371-4CD6B4A27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0F45C8-E9D6-35DB-9445-C547A955A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89A3B5-2B28-7D24-DEB8-F1192039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6555D2-CEDE-8C46-2BAB-8A0B521F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BA77C0-B433-0D32-2736-FFCA04DA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69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8E4426-F9F1-36B2-D14F-38DF62ED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738901-E8C9-E8A5-93C6-9692E2337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2BD23C-0D21-5DBD-20D3-D188945DD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7665-2594-4448-A49B-2B87FC92DB35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3ABFF-9BB0-C1E4-1479-D1363472D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322B1-1090-33B6-7A1C-F2D60C93F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794A-33B3-4C0F-8EA7-450EAF790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2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2D91D-76D1-A518-61C6-5255EA318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イノベーション理数探究基礎　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ミニ探究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Ⅰ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物理分野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154FF3-D398-EE0F-551C-DFDA0C44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電気回路の実験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～電気回路を作成し、電流、電圧を測定する。～</a:t>
            </a:r>
          </a:p>
        </p:txBody>
      </p:sp>
    </p:spTree>
    <p:extLst>
      <p:ext uri="{BB962C8B-B14F-4D97-AF65-F5344CB8AC3E}">
        <p14:creationId xmlns:p14="http://schemas.microsoft.com/office/powerpoint/2010/main" val="104077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E269BA-1F5B-4007-F4BF-5B58FF7D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測定結果を記録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15248C-1C4A-544E-64D7-984B99C54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F543B26-F33B-11ED-7AFC-35F5A9C3C344}"/>
              </a:ext>
            </a:extLst>
          </p:cNvPr>
          <p:cNvSpPr/>
          <p:nvPr/>
        </p:nvSpPr>
        <p:spPr>
          <a:xfrm>
            <a:off x="828848" y="4197321"/>
            <a:ext cx="10267604" cy="989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理論値　計算で求める。</a:t>
            </a:r>
            <a:endParaRPr kumimoji="1" lang="en-US" altLang="ja-JP" sz="3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368B1F-B41C-3E3E-4A45-BDC59206F9E9}"/>
              </a:ext>
            </a:extLst>
          </p:cNvPr>
          <p:cNvSpPr/>
          <p:nvPr/>
        </p:nvSpPr>
        <p:spPr>
          <a:xfrm>
            <a:off x="838200" y="5187142"/>
            <a:ext cx="10267604" cy="989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実測値　テスターの値を記録する。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360F1D-54FE-9C61-740D-EE8EA50F6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1" r="8405"/>
          <a:stretch/>
        </p:blipFill>
        <p:spPr>
          <a:xfrm>
            <a:off x="681644" y="2457449"/>
            <a:ext cx="10515600" cy="37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F9F1A1-22D5-656F-CF77-57069B78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次回予告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84CD06-AED0-BE55-18F4-F287CF22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390"/>
            <a:ext cx="10782994" cy="465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電圧２．７</a:t>
            </a:r>
            <a:r>
              <a:rPr kumimoji="1"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をかけたときに、流れる電流が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１８</a:t>
            </a:r>
            <a:r>
              <a:rPr kumimoji="1"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0mA</a:t>
            </a:r>
          </a:p>
          <a:p>
            <a:pPr marL="0" indent="0">
              <a:buNone/>
            </a:pP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になる回路を組みなさい。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ただし、抵抗は</a:t>
            </a:r>
            <a:r>
              <a:rPr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10Ω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20Ω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50Ω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種類を必要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な数使えるものとするが、使用できるブレッドボード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en-US" altLang="ja-JP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枚である。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　設計した回路で実験をしてもらいます。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９月７日　レポートにまとめて終了　→　</a:t>
            </a:r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日締切</a:t>
            </a:r>
            <a:endParaRPr lang="en-US" altLang="ja-JP" dirty="0"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38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7F6D0-040B-5108-0240-C6BF9D70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目　的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6884E9-9781-E07F-66BA-26BCF91F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1842250"/>
            <a:ext cx="1019001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①出題された</a:t>
            </a:r>
            <a:r>
              <a:rPr lang="ja-JP" altLang="ja-JP" sz="4400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電気回路を作成</a:t>
            </a: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し，</a:t>
            </a:r>
            <a:r>
              <a:rPr lang="ja-JP" altLang="ja-JP" sz="4400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実測値</a:t>
            </a: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とオームの法則の</a:t>
            </a:r>
            <a:r>
              <a:rPr lang="ja-JP" altLang="ja-JP" sz="4400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理論値</a:t>
            </a: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を確認する。</a:t>
            </a:r>
            <a:endParaRPr lang="en-US" altLang="ja-JP" sz="44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ja-JP" sz="4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②目的の</a:t>
            </a:r>
            <a:r>
              <a:rPr lang="ja-JP" altLang="ja-JP" sz="4400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合成抵抗を計算</a:t>
            </a: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し、</a:t>
            </a:r>
            <a:r>
              <a:rPr lang="ja-JP" altLang="ja-JP" sz="4400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実験で確かめる</a:t>
            </a:r>
            <a:r>
              <a:rPr lang="ja-JP" altLang="ja-JP" sz="44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</a:p>
          <a:p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8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3F92BA-3537-7A34-78D6-1E6C2BAC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お願い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C8D10C-BF39-B0B1-9E85-30179ACB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68487"/>
            <a:ext cx="512445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ja-JP" sz="4400" b="1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テスターでの測定</a:t>
            </a:r>
            <a:r>
              <a:rPr lang="ja-JP" alt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を全員が</a:t>
            </a:r>
            <a:r>
              <a:rPr lang="ja-JP" altLang="ja-JP" sz="4400" b="1" kern="100" dirty="0">
                <a:effectLst/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１回は経験</a:t>
            </a:r>
            <a:r>
              <a:rPr lang="ja-JP" alt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できるように役割を分担してください。</a:t>
            </a:r>
            <a:endParaRPr lang="ja-JP" altLang="ja-JP" sz="44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95FE81-CCF9-4497-B1D9-D2F87A42C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6" t="43889" r="41042" b="33611"/>
          <a:stretch/>
        </p:blipFill>
        <p:spPr>
          <a:xfrm>
            <a:off x="5962650" y="801744"/>
            <a:ext cx="5734050" cy="55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CBAE2-7340-8969-63AD-453423E7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33DCA-9FA3-67E7-EEE1-6ABE34BC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3275"/>
          </a:xfrm>
        </p:spPr>
        <p:txBody>
          <a:bodyPr/>
          <a:lstStyle/>
          <a:p>
            <a:r>
              <a:rPr kumimoji="1" lang="ja-JP" altLang="en-US" dirty="0"/>
              <a:t>テスターと電源を取りに行く人　　・パーツを持ってくる人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D7CA3F-3B89-7075-6CA2-7DC2F20A6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5803" r="10493" b="31481"/>
          <a:stretch/>
        </p:blipFill>
        <p:spPr bwMode="auto">
          <a:xfrm>
            <a:off x="622266" y="2940843"/>
            <a:ext cx="10947468" cy="3733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46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F1D7D7-FE4D-36EC-1960-FED168F5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実験①　次の回路を作成し，各箇所の電位差，電流値を測定する。</a:t>
            </a:r>
            <a:r>
              <a:rPr lang="ja-JP" altLang="en-US" sz="4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各抵抗一人ずつ（</a:t>
            </a:r>
            <a:r>
              <a:rPr lang="en-US" altLang="ja-JP" sz="4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0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人）</a:t>
            </a:r>
            <a:endParaRPr kumimoji="1" lang="ja-JP" altLang="en-US" sz="8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9014D1-A7CF-4DCE-A045-B64EA14B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2" y="2523923"/>
            <a:ext cx="5191300" cy="3594245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ja-JP" altLang="ja-JP" sz="4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※理論値計算</a:t>
            </a:r>
            <a:endParaRPr lang="en-US" altLang="ja-JP" sz="4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en-US" altLang="ja-JP" sz="4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ja-JP" altLang="en-US" sz="4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担当する抵抗を計算しよう！</a:t>
            </a:r>
            <a:endParaRPr lang="ja-JP" altLang="ja-JP" sz="4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C7C83EC-98EF-46DD-B6C6-C3321513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69" y="2375519"/>
            <a:ext cx="5202382" cy="34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C913C-C4F9-A7E4-33D4-66C7A058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実際の回路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82286B-BFAA-DB3D-C075-7210A3D4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4BB095-2D96-DE6C-63EE-0FB3B04D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83" y="819665"/>
            <a:ext cx="7839167" cy="5673210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995AEC2-D3D4-71E0-549B-299E3579773A}"/>
              </a:ext>
            </a:extLst>
          </p:cNvPr>
          <p:cNvSpPr txBox="1">
            <a:spLocks/>
          </p:cNvSpPr>
          <p:nvPr/>
        </p:nvSpPr>
        <p:spPr>
          <a:xfrm>
            <a:off x="544482" y="2523923"/>
            <a:ext cx="3695009" cy="3594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anose="020B0604020202020204" pitchFamily="34" charset="0"/>
              <a:buNone/>
            </a:pPr>
            <a:r>
              <a:rPr lang="ja-JP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※電源装置の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電圧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</a:t>
            </a:r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.</a:t>
            </a:r>
            <a:r>
              <a:rPr lang="ja-JP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０Ｖ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に</a:t>
            </a:r>
            <a:r>
              <a:rPr lang="ja-JP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テスター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確認。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（つまみで調節）</a:t>
            </a:r>
            <a:endParaRPr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51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F068C40-9218-B2C6-CB23-75A3388DAB41}"/>
              </a:ext>
            </a:extLst>
          </p:cNvPr>
          <p:cNvSpPr/>
          <p:nvPr/>
        </p:nvSpPr>
        <p:spPr>
          <a:xfrm>
            <a:off x="828848" y="4197321"/>
            <a:ext cx="10267604" cy="989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理論値　計算で求める。</a:t>
            </a:r>
            <a:endParaRPr kumimoji="1" lang="en-US" altLang="ja-JP" sz="3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67A6A7-77C5-9AE0-88EE-E5B3E5EEFF99}"/>
              </a:ext>
            </a:extLst>
          </p:cNvPr>
          <p:cNvSpPr/>
          <p:nvPr/>
        </p:nvSpPr>
        <p:spPr>
          <a:xfrm>
            <a:off x="838200" y="5187142"/>
            <a:ext cx="10267604" cy="989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実測値　テスターの値を記録する。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4F8C121-CEAB-6FE8-A06F-CEC2C40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測定結果を記録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BA9F43-4629-38B9-30B4-2725BD04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520" y="1825625"/>
            <a:ext cx="10515600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40027E-FC8F-31F1-A673-218DA31B4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r="7568"/>
          <a:stretch/>
        </p:blipFill>
        <p:spPr>
          <a:xfrm>
            <a:off x="580852" y="2343150"/>
            <a:ext cx="10782300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2F152-819D-C267-BBC2-A4D53C43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実験②　次の回路を作成し，各箇所の電位差，電流値を測定する。</a:t>
            </a:r>
            <a:r>
              <a:rPr lang="ja-JP" altLang="en-US" sz="4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残りの</a:t>
            </a:r>
            <a:r>
              <a:rPr lang="en-US" altLang="ja-JP" sz="4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0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人とその他</a:t>
            </a:r>
            <a:endParaRPr kumimoji="1" lang="ja-JP" altLang="en-US" sz="8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12BA04-353B-A990-185C-F46E57E2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DBAF0B9-380A-EB41-4AE5-450B629C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3422"/>
            <a:ext cx="10225957" cy="39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D16F4-5A68-F621-D297-4C506632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抵抗のつなぎ方を書き込もう。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5D57D0-12B9-6956-3AAE-0C23B8F6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B50D10E-48DD-0997-0C84-C67E1E71F866}"/>
              </a:ext>
            </a:extLst>
          </p:cNvPr>
          <p:cNvGrpSpPr/>
          <p:nvPr/>
        </p:nvGrpSpPr>
        <p:grpSpPr>
          <a:xfrm>
            <a:off x="1596044" y="1690688"/>
            <a:ext cx="9342120" cy="4897077"/>
            <a:chOff x="0" y="0"/>
            <a:chExt cx="6188710" cy="324993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76FDFEC-7018-773E-5370-2E0033777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88710" cy="32499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D116A88-9D91-6A67-A958-3EE8ADC18EC2}"/>
                </a:ext>
              </a:extLst>
            </p:cNvPr>
            <p:cNvGrpSpPr/>
            <p:nvPr/>
          </p:nvGrpSpPr>
          <p:grpSpPr>
            <a:xfrm>
              <a:off x="381000" y="276225"/>
              <a:ext cx="5410200" cy="2731769"/>
              <a:chOff x="0" y="0"/>
              <a:chExt cx="5410200" cy="2731769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A688881-1049-93D4-DA00-113175881B30}"/>
                  </a:ext>
                </a:extLst>
              </p:cNvPr>
              <p:cNvSpPr/>
              <p:nvPr/>
            </p:nvSpPr>
            <p:spPr>
              <a:xfrm>
                <a:off x="0" y="0"/>
                <a:ext cx="5391150" cy="47625"/>
              </a:xfrm>
              <a:prstGeom prst="rect">
                <a:avLst/>
              </a:prstGeom>
              <a:solidFill>
                <a:srgbClr val="7F7F7F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6D8CA8A-BD5B-804F-5584-B88B5F37077F}"/>
                  </a:ext>
                </a:extLst>
              </p:cNvPr>
              <p:cNvSpPr/>
              <p:nvPr/>
            </p:nvSpPr>
            <p:spPr>
              <a:xfrm>
                <a:off x="0" y="171450"/>
                <a:ext cx="5391150" cy="45719"/>
              </a:xfrm>
              <a:prstGeom prst="rect">
                <a:avLst/>
              </a:prstGeom>
              <a:solidFill>
                <a:srgbClr val="7F7F7F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66E9DE3-5618-9FBE-8C1C-FBFF52CA1F6D}"/>
                  </a:ext>
                </a:extLst>
              </p:cNvPr>
              <p:cNvSpPr/>
              <p:nvPr/>
            </p:nvSpPr>
            <p:spPr>
              <a:xfrm>
                <a:off x="0" y="2505075"/>
                <a:ext cx="5391150" cy="45719"/>
              </a:xfrm>
              <a:prstGeom prst="rect">
                <a:avLst/>
              </a:prstGeom>
              <a:solidFill>
                <a:srgbClr val="7F7F7F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E9A28039-1B8B-35E3-373C-6B62F823AE9A}"/>
                  </a:ext>
                </a:extLst>
              </p:cNvPr>
              <p:cNvSpPr/>
              <p:nvPr/>
            </p:nvSpPr>
            <p:spPr>
              <a:xfrm flipV="1">
                <a:off x="19050" y="2686050"/>
                <a:ext cx="5391150" cy="45719"/>
              </a:xfrm>
              <a:prstGeom prst="rect">
                <a:avLst/>
              </a:prstGeom>
              <a:solidFill>
                <a:srgbClr val="7F7F7F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2619DB28-3166-18F3-26F0-E649C17AB50E}"/>
                  </a:ext>
                </a:extLst>
              </p:cNvPr>
              <p:cNvGrpSpPr/>
              <p:nvPr/>
            </p:nvGrpSpPr>
            <p:grpSpPr>
              <a:xfrm>
                <a:off x="47625" y="438150"/>
                <a:ext cx="5324475" cy="866775"/>
                <a:chOff x="0" y="0"/>
                <a:chExt cx="5324475" cy="866775"/>
              </a:xfrm>
              <a:solidFill>
                <a:srgbClr val="7F7F7F">
                  <a:alpha val="60000"/>
                </a:srgbClr>
              </a:solidFill>
            </p:grpSpPr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512B1708-4DCE-9E6E-5F13-A0215A3A407D}"/>
                    </a:ext>
                  </a:extLst>
                </p:cNvPr>
                <p:cNvSpPr/>
                <p:nvPr/>
              </p:nvSpPr>
              <p:spPr>
                <a:xfrm>
                  <a:off x="0" y="9525"/>
                  <a:ext cx="47625" cy="8382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5C2352C1-F53F-0385-93C3-765159324CA6}"/>
                    </a:ext>
                  </a:extLst>
                </p:cNvPr>
                <p:cNvSpPr/>
                <p:nvPr/>
              </p:nvSpPr>
              <p:spPr>
                <a:xfrm>
                  <a:off x="180975" y="19050"/>
                  <a:ext cx="47625" cy="8382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185A0CC3-9361-C641-4C83-64B529D0BC9D}"/>
                    </a:ext>
                  </a:extLst>
                </p:cNvPr>
                <p:cNvSpPr/>
                <p:nvPr/>
              </p:nvSpPr>
              <p:spPr>
                <a:xfrm>
                  <a:off x="361950" y="9525"/>
                  <a:ext cx="47625" cy="8382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55" name="グループ化 54">
                  <a:extLst>
                    <a:ext uri="{FF2B5EF4-FFF2-40B4-BE49-F238E27FC236}">
                      <a16:creationId xmlns:a16="http://schemas.microsoft.com/office/drawing/2014/main" id="{2CE5547D-42A7-80D2-1140-3F3ED2B4DF41}"/>
                    </a:ext>
                  </a:extLst>
                </p:cNvPr>
                <p:cNvGrpSpPr/>
                <p:nvPr/>
              </p:nvGrpSpPr>
              <p:grpSpPr>
                <a:xfrm>
                  <a:off x="552450" y="9525"/>
                  <a:ext cx="409575" cy="847725"/>
                  <a:chOff x="0" y="0"/>
                  <a:chExt cx="409575" cy="847725"/>
                </a:xfrm>
                <a:grpFill/>
              </p:grpSpPr>
              <p:sp>
                <p:nvSpPr>
                  <p:cNvPr id="88" name="正方形/長方形 87">
                    <a:extLst>
                      <a:ext uri="{FF2B5EF4-FFF2-40B4-BE49-F238E27FC236}">
                        <a16:creationId xmlns:a16="http://schemas.microsoft.com/office/drawing/2014/main" id="{CA7B0F38-5BBE-08EC-D925-65FB6C6F8B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89" name="正方形/長方形 88">
                    <a:extLst>
                      <a:ext uri="{FF2B5EF4-FFF2-40B4-BE49-F238E27FC236}">
                        <a16:creationId xmlns:a16="http://schemas.microsoft.com/office/drawing/2014/main" id="{F7AC416B-4A43-5553-356D-C725E5756619}"/>
                      </a:ext>
                    </a:extLst>
                  </p:cNvPr>
                  <p:cNvSpPr/>
                  <p:nvPr/>
                </p:nvSpPr>
                <p:spPr>
                  <a:xfrm>
                    <a:off x="180975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0" name="正方形/長方形 89">
                    <a:extLst>
                      <a:ext uri="{FF2B5EF4-FFF2-40B4-BE49-F238E27FC236}">
                        <a16:creationId xmlns:a16="http://schemas.microsoft.com/office/drawing/2014/main" id="{009D725B-9B5B-4ABB-0CCB-5B2D247C163A}"/>
                      </a:ext>
                    </a:extLst>
                  </p:cNvPr>
                  <p:cNvSpPr/>
                  <p:nvPr/>
                </p:nvSpPr>
                <p:spPr>
                  <a:xfrm>
                    <a:off x="36195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6" name="グループ化 55">
                  <a:extLst>
                    <a:ext uri="{FF2B5EF4-FFF2-40B4-BE49-F238E27FC236}">
                      <a16:creationId xmlns:a16="http://schemas.microsoft.com/office/drawing/2014/main" id="{8E70B6A0-4344-69D4-51B3-D926A7B3B368}"/>
                    </a:ext>
                  </a:extLst>
                </p:cNvPr>
                <p:cNvGrpSpPr/>
                <p:nvPr/>
              </p:nvGrpSpPr>
              <p:grpSpPr>
                <a:xfrm>
                  <a:off x="1104900" y="0"/>
                  <a:ext cx="409575" cy="847725"/>
                  <a:chOff x="0" y="0"/>
                  <a:chExt cx="409575" cy="847725"/>
                </a:xfrm>
                <a:grpFill/>
              </p:grpSpPr>
              <p:sp>
                <p:nvSpPr>
                  <p:cNvPr id="85" name="正方形/長方形 84">
                    <a:extLst>
                      <a:ext uri="{FF2B5EF4-FFF2-40B4-BE49-F238E27FC236}">
                        <a16:creationId xmlns:a16="http://schemas.microsoft.com/office/drawing/2014/main" id="{A0578C9B-37AC-6440-D5EF-C2BF09F189F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86" name="正方形/長方形 85">
                    <a:extLst>
                      <a:ext uri="{FF2B5EF4-FFF2-40B4-BE49-F238E27FC236}">
                        <a16:creationId xmlns:a16="http://schemas.microsoft.com/office/drawing/2014/main" id="{1458AA17-9EAC-F11D-1EB0-6403451C2589}"/>
                      </a:ext>
                    </a:extLst>
                  </p:cNvPr>
                  <p:cNvSpPr/>
                  <p:nvPr/>
                </p:nvSpPr>
                <p:spPr>
                  <a:xfrm>
                    <a:off x="180975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87" name="正方形/長方形 86">
                    <a:extLst>
                      <a:ext uri="{FF2B5EF4-FFF2-40B4-BE49-F238E27FC236}">
                        <a16:creationId xmlns:a16="http://schemas.microsoft.com/office/drawing/2014/main" id="{0AF0D7AB-3A92-CC91-D619-CBE22D13760E}"/>
                      </a:ext>
                    </a:extLst>
                  </p:cNvPr>
                  <p:cNvSpPr/>
                  <p:nvPr/>
                </p:nvSpPr>
                <p:spPr>
                  <a:xfrm>
                    <a:off x="36195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7" name="グループ化 56">
                  <a:extLst>
                    <a:ext uri="{FF2B5EF4-FFF2-40B4-BE49-F238E27FC236}">
                      <a16:creationId xmlns:a16="http://schemas.microsoft.com/office/drawing/2014/main" id="{DF0CE75D-40E2-E9EE-AAE6-BF7B1AA22654}"/>
                    </a:ext>
                  </a:extLst>
                </p:cNvPr>
                <p:cNvGrpSpPr/>
                <p:nvPr/>
              </p:nvGrpSpPr>
              <p:grpSpPr>
                <a:xfrm>
                  <a:off x="1638300" y="9525"/>
                  <a:ext cx="1514475" cy="857250"/>
                  <a:chOff x="0" y="0"/>
                  <a:chExt cx="1514475" cy="857250"/>
                </a:xfrm>
                <a:grpFill/>
              </p:grpSpPr>
              <p:sp>
                <p:nvSpPr>
                  <p:cNvPr id="74" name="正方形/長方形 73">
                    <a:extLst>
                      <a:ext uri="{FF2B5EF4-FFF2-40B4-BE49-F238E27FC236}">
                        <a16:creationId xmlns:a16="http://schemas.microsoft.com/office/drawing/2014/main" id="{C5211422-BE8C-084E-8186-6BC710DE0AC4}"/>
                      </a:ext>
                    </a:extLst>
                  </p:cNvPr>
                  <p:cNvSpPr/>
                  <p:nvPr/>
                </p:nvSpPr>
                <p:spPr>
                  <a:xfrm>
                    <a:off x="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5" name="正方形/長方形 74">
                    <a:extLst>
                      <a:ext uri="{FF2B5EF4-FFF2-40B4-BE49-F238E27FC236}">
                        <a16:creationId xmlns:a16="http://schemas.microsoft.com/office/drawing/2014/main" id="{0DA0680C-3CF4-B59C-9554-27BB8BED6132}"/>
                      </a:ext>
                    </a:extLst>
                  </p:cNvPr>
                  <p:cNvSpPr/>
                  <p:nvPr/>
                </p:nvSpPr>
                <p:spPr>
                  <a:xfrm>
                    <a:off x="180975" y="1905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6" name="正方形/長方形 75">
                    <a:extLst>
                      <a:ext uri="{FF2B5EF4-FFF2-40B4-BE49-F238E27FC236}">
                        <a16:creationId xmlns:a16="http://schemas.microsoft.com/office/drawing/2014/main" id="{7EA3DEC0-DDDD-7686-3AEC-1299E7EDA759}"/>
                      </a:ext>
                    </a:extLst>
                  </p:cNvPr>
                  <p:cNvSpPr/>
                  <p:nvPr/>
                </p:nvSpPr>
                <p:spPr>
                  <a:xfrm>
                    <a:off x="36195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77" name="グループ化 76">
                    <a:extLst>
                      <a:ext uri="{FF2B5EF4-FFF2-40B4-BE49-F238E27FC236}">
                        <a16:creationId xmlns:a16="http://schemas.microsoft.com/office/drawing/2014/main" id="{4983D758-A8D6-B10B-628C-3D04BA9AD1ED}"/>
                      </a:ext>
                    </a:extLst>
                  </p:cNvPr>
                  <p:cNvGrpSpPr/>
                  <p:nvPr/>
                </p:nvGrpSpPr>
                <p:grpSpPr>
                  <a:xfrm>
                    <a:off x="552450" y="9525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82" name="正方形/長方形 81">
                      <a:extLst>
                        <a:ext uri="{FF2B5EF4-FFF2-40B4-BE49-F238E27FC236}">
                          <a16:creationId xmlns:a16="http://schemas.microsoft.com/office/drawing/2014/main" id="{328F24F2-0866-F36F-D97B-D76D40D260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3" name="正方形/長方形 82">
                      <a:extLst>
                        <a:ext uri="{FF2B5EF4-FFF2-40B4-BE49-F238E27FC236}">
                          <a16:creationId xmlns:a16="http://schemas.microsoft.com/office/drawing/2014/main" id="{07B2935E-BB40-1C56-8C68-4F53F521C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4" name="正方形/長方形 83">
                      <a:extLst>
                        <a:ext uri="{FF2B5EF4-FFF2-40B4-BE49-F238E27FC236}">
                          <a16:creationId xmlns:a16="http://schemas.microsoft.com/office/drawing/2014/main" id="{7816EE4C-D7BD-431C-7555-28988CB58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78" name="グループ化 77">
                    <a:extLst>
                      <a:ext uri="{FF2B5EF4-FFF2-40B4-BE49-F238E27FC236}">
                        <a16:creationId xmlns:a16="http://schemas.microsoft.com/office/drawing/2014/main" id="{48EDA37B-A458-9326-7B9E-2B5AA665F83C}"/>
                      </a:ext>
                    </a:extLst>
                  </p:cNvPr>
                  <p:cNvGrpSpPr/>
                  <p:nvPr/>
                </p:nvGrpSpPr>
                <p:grpSpPr>
                  <a:xfrm>
                    <a:off x="1104900" y="0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79" name="正方形/長方形 78">
                      <a:extLst>
                        <a:ext uri="{FF2B5EF4-FFF2-40B4-BE49-F238E27FC236}">
                          <a16:creationId xmlns:a16="http://schemas.microsoft.com/office/drawing/2014/main" id="{6788E25E-0A64-4D77-5878-59A048D0B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0" name="正方形/長方形 79">
                      <a:extLst>
                        <a:ext uri="{FF2B5EF4-FFF2-40B4-BE49-F238E27FC236}">
                          <a16:creationId xmlns:a16="http://schemas.microsoft.com/office/drawing/2014/main" id="{53F3CF0A-89B6-BC10-873E-7F0071995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" name="正方形/長方形 80">
                      <a:extLst>
                        <a:ext uri="{FF2B5EF4-FFF2-40B4-BE49-F238E27FC236}">
                          <a16:creationId xmlns:a16="http://schemas.microsoft.com/office/drawing/2014/main" id="{2E53C7C3-FC01-1A75-A74A-93D5D29B4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58" name="グループ化 57">
                  <a:extLst>
                    <a:ext uri="{FF2B5EF4-FFF2-40B4-BE49-F238E27FC236}">
                      <a16:creationId xmlns:a16="http://schemas.microsoft.com/office/drawing/2014/main" id="{28E9FDF6-FA7D-9891-BDFC-7E3D70F52D29}"/>
                    </a:ext>
                  </a:extLst>
                </p:cNvPr>
                <p:cNvGrpSpPr/>
                <p:nvPr/>
              </p:nvGrpSpPr>
              <p:grpSpPr>
                <a:xfrm>
                  <a:off x="3267075" y="9525"/>
                  <a:ext cx="1514475" cy="857250"/>
                  <a:chOff x="0" y="0"/>
                  <a:chExt cx="1514475" cy="857250"/>
                </a:xfrm>
                <a:grpFill/>
              </p:grpSpPr>
              <p:sp>
                <p:nvSpPr>
                  <p:cNvPr id="63" name="正方形/長方形 62">
                    <a:extLst>
                      <a:ext uri="{FF2B5EF4-FFF2-40B4-BE49-F238E27FC236}">
                        <a16:creationId xmlns:a16="http://schemas.microsoft.com/office/drawing/2014/main" id="{CEA34E21-EBDC-293A-F59C-474A91D6477A}"/>
                      </a:ext>
                    </a:extLst>
                  </p:cNvPr>
                  <p:cNvSpPr/>
                  <p:nvPr/>
                </p:nvSpPr>
                <p:spPr>
                  <a:xfrm>
                    <a:off x="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4" name="正方形/長方形 63">
                    <a:extLst>
                      <a:ext uri="{FF2B5EF4-FFF2-40B4-BE49-F238E27FC236}">
                        <a16:creationId xmlns:a16="http://schemas.microsoft.com/office/drawing/2014/main" id="{BB3C5C45-183F-42FD-5CEF-FE962EC6D1A1}"/>
                      </a:ext>
                    </a:extLst>
                  </p:cNvPr>
                  <p:cNvSpPr/>
                  <p:nvPr/>
                </p:nvSpPr>
                <p:spPr>
                  <a:xfrm>
                    <a:off x="180975" y="1905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5" name="正方形/長方形 64">
                    <a:extLst>
                      <a:ext uri="{FF2B5EF4-FFF2-40B4-BE49-F238E27FC236}">
                        <a16:creationId xmlns:a16="http://schemas.microsoft.com/office/drawing/2014/main" id="{B496283B-C4A9-A9C0-D735-D7AE024846F8}"/>
                      </a:ext>
                    </a:extLst>
                  </p:cNvPr>
                  <p:cNvSpPr/>
                  <p:nvPr/>
                </p:nvSpPr>
                <p:spPr>
                  <a:xfrm>
                    <a:off x="36195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66" name="グループ化 65">
                    <a:extLst>
                      <a:ext uri="{FF2B5EF4-FFF2-40B4-BE49-F238E27FC236}">
                        <a16:creationId xmlns:a16="http://schemas.microsoft.com/office/drawing/2014/main" id="{CB4AA268-55BC-C9FD-41A2-7A5BF3AC23F1}"/>
                      </a:ext>
                    </a:extLst>
                  </p:cNvPr>
                  <p:cNvGrpSpPr/>
                  <p:nvPr/>
                </p:nvGrpSpPr>
                <p:grpSpPr>
                  <a:xfrm>
                    <a:off x="552450" y="9525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71" name="正方形/長方形 70">
                      <a:extLst>
                        <a:ext uri="{FF2B5EF4-FFF2-40B4-BE49-F238E27FC236}">
                          <a16:creationId xmlns:a16="http://schemas.microsoft.com/office/drawing/2014/main" id="{FA4DBF13-1B10-2401-3CD8-C09D5419F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2" name="正方形/長方形 71">
                      <a:extLst>
                        <a:ext uri="{FF2B5EF4-FFF2-40B4-BE49-F238E27FC236}">
                          <a16:creationId xmlns:a16="http://schemas.microsoft.com/office/drawing/2014/main" id="{DE31C1D5-497F-34BA-EEE4-9A7950852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3" name="正方形/長方形 72">
                      <a:extLst>
                        <a:ext uri="{FF2B5EF4-FFF2-40B4-BE49-F238E27FC236}">
                          <a16:creationId xmlns:a16="http://schemas.microsoft.com/office/drawing/2014/main" id="{F1B45019-F032-8F57-8A0D-0BE430B2A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67" name="グループ化 66">
                    <a:extLst>
                      <a:ext uri="{FF2B5EF4-FFF2-40B4-BE49-F238E27FC236}">
                        <a16:creationId xmlns:a16="http://schemas.microsoft.com/office/drawing/2014/main" id="{D6B30C9A-FD01-B614-B664-B3BC0EEAA005}"/>
                      </a:ext>
                    </a:extLst>
                  </p:cNvPr>
                  <p:cNvGrpSpPr/>
                  <p:nvPr/>
                </p:nvGrpSpPr>
                <p:grpSpPr>
                  <a:xfrm>
                    <a:off x="1104900" y="0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68" name="正方形/長方形 67">
                      <a:extLst>
                        <a:ext uri="{FF2B5EF4-FFF2-40B4-BE49-F238E27FC236}">
                          <a16:creationId xmlns:a16="http://schemas.microsoft.com/office/drawing/2014/main" id="{EED1CE8F-343D-5A7B-4312-20970527A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9" name="正方形/長方形 68">
                      <a:extLst>
                        <a:ext uri="{FF2B5EF4-FFF2-40B4-BE49-F238E27FC236}">
                          <a16:creationId xmlns:a16="http://schemas.microsoft.com/office/drawing/2014/main" id="{1AFA1F47-A04F-F11C-4E1F-2502DF6F1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0" name="正方形/長方形 69">
                      <a:extLst>
                        <a:ext uri="{FF2B5EF4-FFF2-40B4-BE49-F238E27FC236}">
                          <a16:creationId xmlns:a16="http://schemas.microsoft.com/office/drawing/2014/main" id="{15B9CF15-49FA-CC57-3124-E4953D789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5FC3F244-B8D4-D493-3793-F0B777599A6A}"/>
                    </a:ext>
                  </a:extLst>
                </p:cNvPr>
                <p:cNvGrpSpPr/>
                <p:nvPr/>
              </p:nvGrpSpPr>
              <p:grpSpPr>
                <a:xfrm>
                  <a:off x="4914900" y="0"/>
                  <a:ext cx="409575" cy="847725"/>
                  <a:chOff x="0" y="0"/>
                  <a:chExt cx="409575" cy="847725"/>
                </a:xfrm>
                <a:grpFill/>
              </p:grpSpPr>
              <p:sp>
                <p:nvSpPr>
                  <p:cNvPr id="60" name="正方形/長方形 59">
                    <a:extLst>
                      <a:ext uri="{FF2B5EF4-FFF2-40B4-BE49-F238E27FC236}">
                        <a16:creationId xmlns:a16="http://schemas.microsoft.com/office/drawing/2014/main" id="{7A0CDA77-4770-D550-6479-740937FA6D4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正方形/長方形 60">
                    <a:extLst>
                      <a:ext uri="{FF2B5EF4-FFF2-40B4-BE49-F238E27FC236}">
                        <a16:creationId xmlns:a16="http://schemas.microsoft.com/office/drawing/2014/main" id="{D8C450E1-E500-F90E-8721-46388A025755}"/>
                      </a:ext>
                    </a:extLst>
                  </p:cNvPr>
                  <p:cNvSpPr/>
                  <p:nvPr/>
                </p:nvSpPr>
                <p:spPr>
                  <a:xfrm>
                    <a:off x="180975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2" name="正方形/長方形 61">
                    <a:extLst>
                      <a:ext uri="{FF2B5EF4-FFF2-40B4-BE49-F238E27FC236}">
                        <a16:creationId xmlns:a16="http://schemas.microsoft.com/office/drawing/2014/main" id="{6EAF8EF0-B653-F66A-763A-619BB1DD168B}"/>
                      </a:ext>
                    </a:extLst>
                  </p:cNvPr>
                  <p:cNvSpPr/>
                  <p:nvPr/>
                </p:nvSpPr>
                <p:spPr>
                  <a:xfrm>
                    <a:off x="36195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C9F2131B-8794-23E1-5E94-24D964292C1A}"/>
                  </a:ext>
                </a:extLst>
              </p:cNvPr>
              <p:cNvGrpSpPr/>
              <p:nvPr/>
            </p:nvGrpSpPr>
            <p:grpSpPr>
              <a:xfrm>
                <a:off x="47625" y="1419225"/>
                <a:ext cx="5324475" cy="866775"/>
                <a:chOff x="0" y="0"/>
                <a:chExt cx="5324475" cy="866775"/>
              </a:xfrm>
              <a:solidFill>
                <a:srgbClr val="7F7F7F">
                  <a:alpha val="60000"/>
                </a:srgbClr>
              </a:solidFill>
            </p:grpSpPr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F616A178-F2CB-A628-2020-61CA424A4F68}"/>
                    </a:ext>
                  </a:extLst>
                </p:cNvPr>
                <p:cNvSpPr/>
                <p:nvPr/>
              </p:nvSpPr>
              <p:spPr>
                <a:xfrm>
                  <a:off x="0" y="9525"/>
                  <a:ext cx="47625" cy="8382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CE29F25A-C715-E266-13E9-13684EFE1CD2}"/>
                    </a:ext>
                  </a:extLst>
                </p:cNvPr>
                <p:cNvSpPr/>
                <p:nvPr/>
              </p:nvSpPr>
              <p:spPr>
                <a:xfrm>
                  <a:off x="180975" y="19050"/>
                  <a:ext cx="47625" cy="8382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044AF674-86C9-69CF-BEDD-FC82096110C5}"/>
                    </a:ext>
                  </a:extLst>
                </p:cNvPr>
                <p:cNvSpPr/>
                <p:nvPr/>
              </p:nvSpPr>
              <p:spPr>
                <a:xfrm>
                  <a:off x="361950" y="9525"/>
                  <a:ext cx="47625" cy="838200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6" name="グループ化 15">
                  <a:extLst>
                    <a:ext uri="{FF2B5EF4-FFF2-40B4-BE49-F238E27FC236}">
                      <a16:creationId xmlns:a16="http://schemas.microsoft.com/office/drawing/2014/main" id="{423FBEC3-29C4-D4A5-9D5E-782B9190F0F9}"/>
                    </a:ext>
                  </a:extLst>
                </p:cNvPr>
                <p:cNvGrpSpPr/>
                <p:nvPr/>
              </p:nvGrpSpPr>
              <p:grpSpPr>
                <a:xfrm>
                  <a:off x="552450" y="9525"/>
                  <a:ext cx="409575" cy="847725"/>
                  <a:chOff x="0" y="0"/>
                  <a:chExt cx="409575" cy="847725"/>
                </a:xfrm>
                <a:grpFill/>
              </p:grpSpPr>
              <p:sp>
                <p:nvSpPr>
                  <p:cNvPr id="49" name="正方形/長方形 48">
                    <a:extLst>
                      <a:ext uri="{FF2B5EF4-FFF2-40B4-BE49-F238E27FC236}">
                        <a16:creationId xmlns:a16="http://schemas.microsoft.com/office/drawing/2014/main" id="{97909431-3248-9683-8AB4-5EC2B551DD3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正方形/長方形 49">
                    <a:extLst>
                      <a:ext uri="{FF2B5EF4-FFF2-40B4-BE49-F238E27FC236}">
                        <a16:creationId xmlns:a16="http://schemas.microsoft.com/office/drawing/2014/main" id="{9F51FE16-0865-8B3C-C176-6EFCCE61DB54}"/>
                      </a:ext>
                    </a:extLst>
                  </p:cNvPr>
                  <p:cNvSpPr/>
                  <p:nvPr/>
                </p:nvSpPr>
                <p:spPr>
                  <a:xfrm>
                    <a:off x="180975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51" name="正方形/長方形 50">
                    <a:extLst>
                      <a:ext uri="{FF2B5EF4-FFF2-40B4-BE49-F238E27FC236}">
                        <a16:creationId xmlns:a16="http://schemas.microsoft.com/office/drawing/2014/main" id="{9D16F2F0-2371-0937-3232-47E4AF4E995B}"/>
                      </a:ext>
                    </a:extLst>
                  </p:cNvPr>
                  <p:cNvSpPr/>
                  <p:nvPr/>
                </p:nvSpPr>
                <p:spPr>
                  <a:xfrm>
                    <a:off x="36195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CA842C8E-DFB4-BA12-E1F5-74F238AC12CF}"/>
                    </a:ext>
                  </a:extLst>
                </p:cNvPr>
                <p:cNvGrpSpPr/>
                <p:nvPr/>
              </p:nvGrpSpPr>
              <p:grpSpPr>
                <a:xfrm>
                  <a:off x="1104900" y="0"/>
                  <a:ext cx="409575" cy="847725"/>
                  <a:chOff x="0" y="0"/>
                  <a:chExt cx="409575" cy="847725"/>
                </a:xfrm>
                <a:grpFill/>
              </p:grpSpPr>
              <p:sp>
                <p:nvSpPr>
                  <p:cNvPr id="46" name="正方形/長方形 45">
                    <a:extLst>
                      <a:ext uri="{FF2B5EF4-FFF2-40B4-BE49-F238E27FC236}">
                        <a16:creationId xmlns:a16="http://schemas.microsoft.com/office/drawing/2014/main" id="{69158D94-30D2-4F5A-FAF3-BA99D89737A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7" name="正方形/長方形 46">
                    <a:extLst>
                      <a:ext uri="{FF2B5EF4-FFF2-40B4-BE49-F238E27FC236}">
                        <a16:creationId xmlns:a16="http://schemas.microsoft.com/office/drawing/2014/main" id="{66F8A83E-FBF9-9B48-A6D0-9F58868A9CC0}"/>
                      </a:ext>
                    </a:extLst>
                  </p:cNvPr>
                  <p:cNvSpPr/>
                  <p:nvPr/>
                </p:nvSpPr>
                <p:spPr>
                  <a:xfrm>
                    <a:off x="180975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正方形/長方形 47">
                    <a:extLst>
                      <a:ext uri="{FF2B5EF4-FFF2-40B4-BE49-F238E27FC236}">
                        <a16:creationId xmlns:a16="http://schemas.microsoft.com/office/drawing/2014/main" id="{CED20D8B-CB54-2ECF-6DA6-E50424A5C342}"/>
                      </a:ext>
                    </a:extLst>
                  </p:cNvPr>
                  <p:cNvSpPr/>
                  <p:nvPr/>
                </p:nvSpPr>
                <p:spPr>
                  <a:xfrm>
                    <a:off x="36195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58068519-5E24-E5CD-6EF9-1A3CAA7EC6D5}"/>
                    </a:ext>
                  </a:extLst>
                </p:cNvPr>
                <p:cNvGrpSpPr/>
                <p:nvPr/>
              </p:nvGrpSpPr>
              <p:grpSpPr>
                <a:xfrm>
                  <a:off x="1638300" y="9525"/>
                  <a:ext cx="1514475" cy="857250"/>
                  <a:chOff x="0" y="0"/>
                  <a:chExt cx="1514475" cy="857250"/>
                </a:xfrm>
                <a:grpFill/>
              </p:grpSpPr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46F9436E-ABB8-10F3-29A4-02B1E66C136D}"/>
                      </a:ext>
                    </a:extLst>
                  </p:cNvPr>
                  <p:cNvSpPr/>
                  <p:nvPr/>
                </p:nvSpPr>
                <p:spPr>
                  <a:xfrm>
                    <a:off x="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FEF98D1F-AA14-5CA7-59B8-11B92C97D080}"/>
                      </a:ext>
                    </a:extLst>
                  </p:cNvPr>
                  <p:cNvSpPr/>
                  <p:nvPr/>
                </p:nvSpPr>
                <p:spPr>
                  <a:xfrm>
                    <a:off x="180975" y="1905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13590702-A50D-45B9-F7A2-ABBFD26CE43D}"/>
                      </a:ext>
                    </a:extLst>
                  </p:cNvPr>
                  <p:cNvSpPr/>
                  <p:nvPr/>
                </p:nvSpPr>
                <p:spPr>
                  <a:xfrm>
                    <a:off x="36195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38" name="グループ化 37">
                    <a:extLst>
                      <a:ext uri="{FF2B5EF4-FFF2-40B4-BE49-F238E27FC236}">
                        <a16:creationId xmlns:a16="http://schemas.microsoft.com/office/drawing/2014/main" id="{91EF1FF8-CBCE-EA97-71F7-CB71F856EECC}"/>
                      </a:ext>
                    </a:extLst>
                  </p:cNvPr>
                  <p:cNvGrpSpPr/>
                  <p:nvPr/>
                </p:nvGrpSpPr>
                <p:grpSpPr>
                  <a:xfrm>
                    <a:off x="552450" y="9525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43" name="正方形/長方形 42">
                      <a:extLst>
                        <a:ext uri="{FF2B5EF4-FFF2-40B4-BE49-F238E27FC236}">
                          <a16:creationId xmlns:a16="http://schemas.microsoft.com/office/drawing/2014/main" id="{CE3C6E5D-5BCC-314A-DC4E-E107633DF2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4" name="正方形/長方形 43">
                      <a:extLst>
                        <a:ext uri="{FF2B5EF4-FFF2-40B4-BE49-F238E27FC236}">
                          <a16:creationId xmlns:a16="http://schemas.microsoft.com/office/drawing/2014/main" id="{C22B51A3-CB75-4E2C-05A8-33A9FC883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5" name="正方形/長方形 44">
                      <a:extLst>
                        <a:ext uri="{FF2B5EF4-FFF2-40B4-BE49-F238E27FC236}">
                          <a16:creationId xmlns:a16="http://schemas.microsoft.com/office/drawing/2014/main" id="{9C1896F3-86A5-42AA-9286-DAFDF6284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9" name="グループ化 38">
                    <a:extLst>
                      <a:ext uri="{FF2B5EF4-FFF2-40B4-BE49-F238E27FC236}">
                        <a16:creationId xmlns:a16="http://schemas.microsoft.com/office/drawing/2014/main" id="{01B0746F-04AE-9A6E-9F10-ACB93278713D}"/>
                      </a:ext>
                    </a:extLst>
                  </p:cNvPr>
                  <p:cNvGrpSpPr/>
                  <p:nvPr/>
                </p:nvGrpSpPr>
                <p:grpSpPr>
                  <a:xfrm>
                    <a:off x="1104900" y="0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40" name="正方形/長方形 39">
                      <a:extLst>
                        <a:ext uri="{FF2B5EF4-FFF2-40B4-BE49-F238E27FC236}">
                          <a16:creationId xmlns:a16="http://schemas.microsoft.com/office/drawing/2014/main" id="{90FBCA92-5970-4708-E71B-F22D9CCAD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1" name="正方形/長方形 40">
                      <a:extLst>
                        <a:ext uri="{FF2B5EF4-FFF2-40B4-BE49-F238E27FC236}">
                          <a16:creationId xmlns:a16="http://schemas.microsoft.com/office/drawing/2014/main" id="{5050FC89-18C7-E83A-D146-E600E66F8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" name="正方形/長方形 41">
                      <a:extLst>
                        <a:ext uri="{FF2B5EF4-FFF2-40B4-BE49-F238E27FC236}">
                          <a16:creationId xmlns:a16="http://schemas.microsoft.com/office/drawing/2014/main" id="{35723C5D-D88E-A7A9-ABD7-20A1130303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69CD0D19-D83C-604F-5578-3FD1F4F5B45D}"/>
                    </a:ext>
                  </a:extLst>
                </p:cNvPr>
                <p:cNvGrpSpPr/>
                <p:nvPr/>
              </p:nvGrpSpPr>
              <p:grpSpPr>
                <a:xfrm>
                  <a:off x="3267075" y="9525"/>
                  <a:ext cx="1514475" cy="857250"/>
                  <a:chOff x="0" y="0"/>
                  <a:chExt cx="1514475" cy="857250"/>
                </a:xfrm>
                <a:grpFill/>
              </p:grpSpPr>
              <p:sp>
                <p:nvSpPr>
                  <p:cNvPr id="24" name="正方形/長方形 23">
                    <a:extLst>
                      <a:ext uri="{FF2B5EF4-FFF2-40B4-BE49-F238E27FC236}">
                        <a16:creationId xmlns:a16="http://schemas.microsoft.com/office/drawing/2014/main" id="{3F145678-8E7B-1A5F-3218-5CFB1544AB61}"/>
                      </a:ext>
                    </a:extLst>
                  </p:cNvPr>
                  <p:cNvSpPr/>
                  <p:nvPr/>
                </p:nvSpPr>
                <p:spPr>
                  <a:xfrm>
                    <a:off x="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5" name="正方形/長方形 24">
                    <a:extLst>
                      <a:ext uri="{FF2B5EF4-FFF2-40B4-BE49-F238E27FC236}">
                        <a16:creationId xmlns:a16="http://schemas.microsoft.com/office/drawing/2014/main" id="{7DF36CAC-F4E2-2CBF-9833-6160B31EDD58}"/>
                      </a:ext>
                    </a:extLst>
                  </p:cNvPr>
                  <p:cNvSpPr/>
                  <p:nvPr/>
                </p:nvSpPr>
                <p:spPr>
                  <a:xfrm>
                    <a:off x="180975" y="1905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6" name="正方形/長方形 25">
                    <a:extLst>
                      <a:ext uri="{FF2B5EF4-FFF2-40B4-BE49-F238E27FC236}">
                        <a16:creationId xmlns:a16="http://schemas.microsoft.com/office/drawing/2014/main" id="{1EBCA31D-5249-D06D-FF6A-D77DCFDC89D9}"/>
                      </a:ext>
                    </a:extLst>
                  </p:cNvPr>
                  <p:cNvSpPr/>
                  <p:nvPr/>
                </p:nvSpPr>
                <p:spPr>
                  <a:xfrm>
                    <a:off x="361950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27" name="グループ化 26">
                    <a:extLst>
                      <a:ext uri="{FF2B5EF4-FFF2-40B4-BE49-F238E27FC236}">
                        <a16:creationId xmlns:a16="http://schemas.microsoft.com/office/drawing/2014/main" id="{31D2DA03-0A1B-33CE-7225-BA8E484E627D}"/>
                      </a:ext>
                    </a:extLst>
                  </p:cNvPr>
                  <p:cNvGrpSpPr/>
                  <p:nvPr/>
                </p:nvGrpSpPr>
                <p:grpSpPr>
                  <a:xfrm>
                    <a:off x="552450" y="9525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32" name="正方形/長方形 31">
                      <a:extLst>
                        <a:ext uri="{FF2B5EF4-FFF2-40B4-BE49-F238E27FC236}">
                          <a16:creationId xmlns:a16="http://schemas.microsoft.com/office/drawing/2014/main" id="{3079DEC1-0EA1-4D7D-9271-BB91BC898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3" name="正方形/長方形 32">
                      <a:extLst>
                        <a:ext uri="{FF2B5EF4-FFF2-40B4-BE49-F238E27FC236}">
                          <a16:creationId xmlns:a16="http://schemas.microsoft.com/office/drawing/2014/main" id="{5E56D549-F497-2689-EF4D-D13883D89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" name="正方形/長方形 33">
                      <a:extLst>
                        <a:ext uri="{FF2B5EF4-FFF2-40B4-BE49-F238E27FC236}">
                          <a16:creationId xmlns:a16="http://schemas.microsoft.com/office/drawing/2014/main" id="{E6B2B3D7-32A7-E675-ADDD-2CDAEC7823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7F52BDFD-08F8-4588-5694-A2BBA1CC3BE7}"/>
                      </a:ext>
                    </a:extLst>
                  </p:cNvPr>
                  <p:cNvGrpSpPr/>
                  <p:nvPr/>
                </p:nvGrpSpPr>
                <p:grpSpPr>
                  <a:xfrm>
                    <a:off x="1104900" y="0"/>
                    <a:ext cx="409575" cy="847725"/>
                    <a:chOff x="0" y="0"/>
                    <a:chExt cx="409575" cy="847725"/>
                  </a:xfrm>
                  <a:grpFill/>
                </p:grpSpPr>
                <p:sp>
                  <p:nvSpPr>
                    <p:cNvPr id="29" name="正方形/長方形 28">
                      <a:extLst>
                        <a:ext uri="{FF2B5EF4-FFF2-40B4-BE49-F238E27FC236}">
                          <a16:creationId xmlns:a16="http://schemas.microsoft.com/office/drawing/2014/main" id="{3F20756F-EF3F-23AD-33BD-4A8E97505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0" name="正方形/長方形 29">
                      <a:extLst>
                        <a:ext uri="{FF2B5EF4-FFF2-40B4-BE49-F238E27FC236}">
                          <a16:creationId xmlns:a16="http://schemas.microsoft.com/office/drawing/2014/main" id="{AA727DDB-7AF9-4A1F-9D2F-E30D08939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975" y="9525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1" name="正方形/長方形 30">
                      <a:extLst>
                        <a:ext uri="{FF2B5EF4-FFF2-40B4-BE49-F238E27FC236}">
                          <a16:creationId xmlns:a16="http://schemas.microsoft.com/office/drawing/2014/main" id="{163E22D6-E6F7-CBF1-314E-3253F6196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50" y="0"/>
                      <a:ext cx="47625" cy="838200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6E04F9EB-2894-B470-0C31-4263BEE5E41F}"/>
                    </a:ext>
                  </a:extLst>
                </p:cNvPr>
                <p:cNvGrpSpPr/>
                <p:nvPr/>
              </p:nvGrpSpPr>
              <p:grpSpPr>
                <a:xfrm>
                  <a:off x="4914900" y="0"/>
                  <a:ext cx="409575" cy="847725"/>
                  <a:chOff x="0" y="0"/>
                  <a:chExt cx="409575" cy="847725"/>
                </a:xfrm>
                <a:grpFill/>
              </p:grpSpPr>
              <p:sp>
                <p:nvSpPr>
                  <p:cNvPr id="21" name="正方形/長方形 20">
                    <a:extLst>
                      <a:ext uri="{FF2B5EF4-FFF2-40B4-BE49-F238E27FC236}">
                        <a16:creationId xmlns:a16="http://schemas.microsoft.com/office/drawing/2014/main" id="{DE0875C3-5D77-F60B-C650-23801B612A4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2" name="正方形/長方形 21">
                    <a:extLst>
                      <a:ext uri="{FF2B5EF4-FFF2-40B4-BE49-F238E27FC236}">
                        <a16:creationId xmlns:a16="http://schemas.microsoft.com/office/drawing/2014/main" id="{D1A8BE77-7734-9F94-4DBD-EC5482F2FB86}"/>
                      </a:ext>
                    </a:extLst>
                  </p:cNvPr>
                  <p:cNvSpPr/>
                  <p:nvPr/>
                </p:nvSpPr>
                <p:spPr>
                  <a:xfrm>
                    <a:off x="180975" y="9525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正方形/長方形 22">
                    <a:extLst>
                      <a:ext uri="{FF2B5EF4-FFF2-40B4-BE49-F238E27FC236}">
                        <a16:creationId xmlns:a16="http://schemas.microsoft.com/office/drawing/2014/main" id="{2D4E9BF8-1FA4-A8B0-B59F-B0AF9A86B69D}"/>
                      </a:ext>
                    </a:extLst>
                  </p:cNvPr>
                  <p:cNvSpPr/>
                  <p:nvPr/>
                </p:nvSpPr>
                <p:spPr>
                  <a:xfrm>
                    <a:off x="361950" y="0"/>
                    <a:ext cx="47625" cy="83820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4513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301</Words>
  <Application>Microsoft Office PowerPoint</Application>
  <PresentationFormat>ワイド画面</PresentationFormat>
  <Paragraphs>40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BIZ UDPゴシック</vt:lpstr>
      <vt:lpstr>游ゴシック</vt:lpstr>
      <vt:lpstr>游ゴシック Light</vt:lpstr>
      <vt:lpstr>Arial</vt:lpstr>
      <vt:lpstr>Office テーマ</vt:lpstr>
      <vt:lpstr>イノベーション理数探究基礎　 ミニ探究Ⅰ物理分野</vt:lpstr>
      <vt:lpstr>目　的</vt:lpstr>
      <vt:lpstr>お願い</vt:lpstr>
      <vt:lpstr>準備物</vt:lpstr>
      <vt:lpstr>実験①　次の回路を作成し，各箇所の電位差，電流値を測定する。　各抵抗一人ずつ（3人）</vt:lpstr>
      <vt:lpstr>実際の回路</vt:lpstr>
      <vt:lpstr>測定結果を記録</vt:lpstr>
      <vt:lpstr>実験②　次の回路を作成し，各箇所の電位差，電流値を測定する。　残りの1人とその他</vt:lpstr>
      <vt:lpstr>抵抗のつなぎ方を書き込もう。</vt:lpstr>
      <vt:lpstr>測定結果を記録</vt:lpstr>
      <vt:lpstr>次回予告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イノベーション理数探究基礎　 ミニ探究Ⅰ物理分野</dc:title>
  <dc:creator>村田 淳</dc:creator>
  <cp:lastModifiedBy>村田 淳</cp:lastModifiedBy>
  <cp:revision>3</cp:revision>
  <dcterms:created xsi:type="dcterms:W3CDTF">2023-08-23T07:20:57Z</dcterms:created>
  <dcterms:modified xsi:type="dcterms:W3CDTF">2023-08-23T08:45:24Z</dcterms:modified>
</cp:coreProperties>
</file>